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4" r:id="rId2"/>
    <p:sldMasterId id="2147483683" r:id="rId3"/>
  </p:sldMasterIdLst>
  <p:notesMasterIdLst>
    <p:notesMasterId r:id="rId51"/>
  </p:notesMasterIdLst>
  <p:sldIdLst>
    <p:sldId id="944" r:id="rId4"/>
    <p:sldId id="832" r:id="rId5"/>
    <p:sldId id="831" r:id="rId6"/>
    <p:sldId id="919" r:id="rId7"/>
    <p:sldId id="840" r:id="rId8"/>
    <p:sldId id="875" r:id="rId9"/>
    <p:sldId id="834" r:id="rId10"/>
    <p:sldId id="874" r:id="rId11"/>
    <p:sldId id="920" r:id="rId12"/>
    <p:sldId id="811" r:id="rId13"/>
    <p:sldId id="839" r:id="rId14"/>
    <p:sldId id="348" r:id="rId15"/>
    <p:sldId id="825" r:id="rId16"/>
    <p:sldId id="821" r:id="rId17"/>
    <p:sldId id="941" r:id="rId18"/>
    <p:sldId id="257" r:id="rId19"/>
    <p:sldId id="889" r:id="rId20"/>
    <p:sldId id="925" r:id="rId21"/>
    <p:sldId id="258" r:id="rId22"/>
    <p:sldId id="893" r:id="rId23"/>
    <p:sldId id="926" r:id="rId24"/>
    <p:sldId id="918" r:id="rId25"/>
    <p:sldId id="927" r:id="rId26"/>
    <p:sldId id="917" r:id="rId27"/>
    <p:sldId id="263" r:id="rId28"/>
    <p:sldId id="269" r:id="rId29"/>
    <p:sldId id="916" r:id="rId30"/>
    <p:sldId id="911" r:id="rId31"/>
    <p:sldId id="272" r:id="rId32"/>
    <p:sldId id="279" r:id="rId33"/>
    <p:sldId id="914" r:id="rId34"/>
    <p:sldId id="909" r:id="rId35"/>
    <p:sldId id="287" r:id="rId36"/>
    <p:sldId id="912" r:id="rId37"/>
    <p:sldId id="910" r:id="rId38"/>
    <p:sldId id="293" r:id="rId39"/>
    <p:sldId id="900" r:id="rId40"/>
    <p:sldId id="913" r:id="rId41"/>
    <p:sldId id="939" r:id="rId42"/>
    <p:sldId id="922" r:id="rId43"/>
    <p:sldId id="924" r:id="rId44"/>
    <p:sldId id="943" r:id="rId45"/>
    <p:sldId id="929" r:id="rId46"/>
    <p:sldId id="934" r:id="rId47"/>
    <p:sldId id="935" r:id="rId48"/>
    <p:sldId id="936" r:id="rId49"/>
    <p:sldId id="937" r:id="rId50"/>
  </p:sldIdLst>
  <p:sldSz cx="10972800" cy="6172200"/>
  <p:notesSz cx="7010400" cy="9296400"/>
  <p:embeddedFontLst>
    <p:embeddedFont>
      <p:font typeface="Architects Daughter" pitchFamily="2" charset="0"/>
      <p:regular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CMU Sans Serif Medium" panose="02000603000000000000" pitchFamily="2" charset="0"/>
      <p:regular r:id="rId57"/>
      <p:italic r:id="rId58"/>
      <p:boldItalic r:id="rId59"/>
    </p:embeddedFont>
    <p:embeddedFont>
      <p:font typeface="Inconsolata for Powerline Mediu" panose="020B0609030003000000" pitchFamily="49" charset="77"/>
      <p:regular r:id="rId60"/>
    </p:embeddedFont>
    <p:embeddedFont>
      <p:font typeface="Noto Sans Symbols" panose="020B0502040504020204" pitchFamily="34" charset="0"/>
      <p:regular r:id="rId61"/>
      <p:bold r:id="rId62"/>
      <p:italic r:id="rId63"/>
      <p:boldItalic r:id="rId64"/>
    </p:embeddedFont>
    <p:embeddedFont>
      <p:font typeface="Trebuchet MS" panose="020B0703020202090204" pitchFamily="34" charset="0"/>
      <p:regular r:id="rId65"/>
      <p:bold r:id="rId66"/>
      <p: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/>
    <p:restoredTop sz="97332"/>
  </p:normalViewPr>
  <p:slideViewPr>
    <p:cSldViewPr snapToGrid="0" snapToObjects="1">
      <p:cViewPr varScale="1">
        <p:scale>
          <a:sx n="189" d="100"/>
          <a:sy n="189" d="100"/>
        </p:scale>
        <p:origin x="16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2.xml"/><Relationship Id="rId61" Type="http://schemas.openxmlformats.org/officeDocument/2006/relationships/font" Target="fonts/font1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>
              <a:defRPr b="0" i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pPr algn="r"/>
            <a:fld id="{00000000-1234-1234-1234-123412341234}" type="slidenum">
              <a:rPr lang="en-US" sz="1100" smtClean="0">
                <a:solidFill>
                  <a:schemeClr val="dk1"/>
                </a:solidFill>
                <a:sym typeface="Trebuchet MS"/>
              </a:rPr>
              <a:pPr algn="r"/>
              <a:t>‹#›</a:t>
            </a:fld>
            <a:endParaRPr lang="en-US" sz="1100" dirty="0">
              <a:solidFill>
                <a:schemeClr val="dk1"/>
              </a:solidFill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166" y="38848"/>
                  </a:moveTo>
                  <a:lnTo>
                    <a:pt x="49166" y="54388"/>
                  </a:lnTo>
                  <a:lnTo>
                    <a:pt x="62500" y="54388"/>
                  </a:lnTo>
                  <a:lnTo>
                    <a:pt x="65833" y="54388"/>
                  </a:lnTo>
                  <a:lnTo>
                    <a:pt x="69166" y="54388"/>
                  </a:lnTo>
                  <a:lnTo>
                    <a:pt x="70833" y="52661"/>
                  </a:lnTo>
                  <a:lnTo>
                    <a:pt x="72500" y="49208"/>
                  </a:lnTo>
                  <a:lnTo>
                    <a:pt x="72500" y="45755"/>
                  </a:lnTo>
                  <a:lnTo>
                    <a:pt x="70833" y="42302"/>
                  </a:lnTo>
                  <a:lnTo>
                    <a:pt x="69166" y="40575"/>
                  </a:lnTo>
                  <a:lnTo>
                    <a:pt x="65833" y="38848"/>
                  </a:lnTo>
                  <a:lnTo>
                    <a:pt x="62500" y="38848"/>
                  </a:lnTo>
                  <a:lnTo>
                    <a:pt x="59166" y="38848"/>
                  </a:lnTo>
                  <a:lnTo>
                    <a:pt x="49166" y="38848"/>
                  </a:lnTo>
                  <a:close/>
                  <a:moveTo>
                    <a:pt x="36666" y="28489"/>
                  </a:moveTo>
                  <a:lnTo>
                    <a:pt x="60833" y="28489"/>
                  </a:lnTo>
                  <a:lnTo>
                    <a:pt x="74166" y="30215"/>
                  </a:lnTo>
                  <a:lnTo>
                    <a:pt x="84166" y="35395"/>
                  </a:lnTo>
                  <a:lnTo>
                    <a:pt x="87500" y="47482"/>
                  </a:lnTo>
                  <a:lnTo>
                    <a:pt x="85833" y="52661"/>
                  </a:lnTo>
                  <a:lnTo>
                    <a:pt x="84166" y="57841"/>
                  </a:lnTo>
                  <a:lnTo>
                    <a:pt x="82500" y="58705"/>
                  </a:lnTo>
                  <a:lnTo>
                    <a:pt x="79166" y="62158"/>
                  </a:lnTo>
                  <a:lnTo>
                    <a:pt x="75833" y="63884"/>
                  </a:lnTo>
                  <a:lnTo>
                    <a:pt x="70833" y="63884"/>
                  </a:lnTo>
                  <a:lnTo>
                    <a:pt x="87500" y="91510"/>
                  </a:lnTo>
                  <a:lnTo>
                    <a:pt x="70833" y="91510"/>
                  </a:lnTo>
                  <a:lnTo>
                    <a:pt x="55833" y="65611"/>
                  </a:lnTo>
                  <a:lnTo>
                    <a:pt x="49166" y="65611"/>
                  </a:lnTo>
                  <a:lnTo>
                    <a:pt x="49166" y="91510"/>
                  </a:lnTo>
                  <a:lnTo>
                    <a:pt x="36666" y="91510"/>
                  </a:lnTo>
                  <a:lnTo>
                    <a:pt x="36666" y="28489"/>
                  </a:lnTo>
                  <a:close/>
                  <a:moveTo>
                    <a:pt x="59166" y="14676"/>
                  </a:moveTo>
                  <a:lnTo>
                    <a:pt x="42500" y="18129"/>
                  </a:lnTo>
                  <a:lnTo>
                    <a:pt x="30000" y="26762"/>
                  </a:lnTo>
                  <a:lnTo>
                    <a:pt x="20000" y="42302"/>
                  </a:lnTo>
                  <a:lnTo>
                    <a:pt x="16666" y="60431"/>
                  </a:lnTo>
                  <a:lnTo>
                    <a:pt x="20000" y="79424"/>
                  </a:lnTo>
                  <a:lnTo>
                    <a:pt x="30000" y="93237"/>
                  </a:lnTo>
                  <a:lnTo>
                    <a:pt x="42500" y="103597"/>
                  </a:lnTo>
                  <a:lnTo>
                    <a:pt x="59166" y="107050"/>
                  </a:lnTo>
                  <a:lnTo>
                    <a:pt x="59166" y="107050"/>
                  </a:lnTo>
                  <a:lnTo>
                    <a:pt x="75833" y="103597"/>
                  </a:lnTo>
                  <a:lnTo>
                    <a:pt x="90833" y="93237"/>
                  </a:lnTo>
                  <a:lnTo>
                    <a:pt x="98333" y="79424"/>
                  </a:lnTo>
                  <a:lnTo>
                    <a:pt x="101666" y="60431"/>
                  </a:lnTo>
                  <a:lnTo>
                    <a:pt x="98333" y="42302"/>
                  </a:lnTo>
                  <a:lnTo>
                    <a:pt x="90833" y="26762"/>
                  </a:lnTo>
                  <a:lnTo>
                    <a:pt x="75833" y="18129"/>
                  </a:lnTo>
                  <a:lnTo>
                    <a:pt x="59166" y="14676"/>
                  </a:lnTo>
                  <a:close/>
                  <a:moveTo>
                    <a:pt x="59166" y="0"/>
                  </a:moveTo>
                  <a:lnTo>
                    <a:pt x="79166" y="2589"/>
                  </a:lnTo>
                  <a:lnTo>
                    <a:pt x="95000" y="9496"/>
                  </a:lnTo>
                  <a:lnTo>
                    <a:pt x="108333" y="23309"/>
                  </a:lnTo>
                  <a:lnTo>
                    <a:pt x="116666" y="38848"/>
                  </a:lnTo>
                  <a:lnTo>
                    <a:pt x="120000" y="60431"/>
                  </a:lnTo>
                  <a:lnTo>
                    <a:pt x="116666" y="81151"/>
                  </a:lnTo>
                  <a:lnTo>
                    <a:pt x="108333" y="98417"/>
                  </a:lnTo>
                  <a:lnTo>
                    <a:pt x="95000" y="110503"/>
                  </a:lnTo>
                  <a:lnTo>
                    <a:pt x="79166" y="116546"/>
                  </a:lnTo>
                  <a:lnTo>
                    <a:pt x="59166" y="120000"/>
                  </a:lnTo>
                  <a:lnTo>
                    <a:pt x="41666" y="116546"/>
                  </a:lnTo>
                  <a:lnTo>
                    <a:pt x="25000" y="110503"/>
                  </a:lnTo>
                  <a:lnTo>
                    <a:pt x="11666" y="98417"/>
                  </a:lnTo>
                  <a:lnTo>
                    <a:pt x="3333" y="81151"/>
                  </a:lnTo>
                  <a:lnTo>
                    <a:pt x="0" y="60431"/>
                  </a:lnTo>
                  <a:lnTo>
                    <a:pt x="3333" y="38848"/>
                  </a:lnTo>
                  <a:lnTo>
                    <a:pt x="11666" y="23309"/>
                  </a:lnTo>
                  <a:lnTo>
                    <a:pt x="25000" y="9496"/>
                  </a:lnTo>
                  <a:lnTo>
                    <a:pt x="41666" y="2589"/>
                  </a:lnTo>
                  <a:lnTo>
                    <a:pt x="59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428" y="26040"/>
                  </a:moveTo>
                  <a:lnTo>
                    <a:pt x="66428" y="94111"/>
                  </a:lnTo>
                  <a:lnTo>
                    <a:pt x="69142" y="94111"/>
                  </a:lnTo>
                  <a:lnTo>
                    <a:pt x="70428" y="93807"/>
                  </a:lnTo>
                  <a:lnTo>
                    <a:pt x="71571" y="92588"/>
                  </a:lnTo>
                  <a:lnTo>
                    <a:pt x="72571" y="90913"/>
                  </a:lnTo>
                  <a:lnTo>
                    <a:pt x="73485" y="88172"/>
                  </a:lnTo>
                  <a:lnTo>
                    <a:pt x="74257" y="84517"/>
                  </a:lnTo>
                  <a:lnTo>
                    <a:pt x="74828" y="80101"/>
                  </a:lnTo>
                  <a:lnTo>
                    <a:pt x="75285" y="74314"/>
                  </a:lnTo>
                  <a:lnTo>
                    <a:pt x="75542" y="67766"/>
                  </a:lnTo>
                  <a:lnTo>
                    <a:pt x="75657" y="60304"/>
                  </a:lnTo>
                  <a:lnTo>
                    <a:pt x="75542" y="52385"/>
                  </a:lnTo>
                  <a:lnTo>
                    <a:pt x="75285" y="45837"/>
                  </a:lnTo>
                  <a:lnTo>
                    <a:pt x="74828" y="40507"/>
                  </a:lnTo>
                  <a:lnTo>
                    <a:pt x="74257" y="35939"/>
                  </a:lnTo>
                  <a:lnTo>
                    <a:pt x="73485" y="32284"/>
                  </a:lnTo>
                  <a:lnTo>
                    <a:pt x="72571" y="29390"/>
                  </a:lnTo>
                  <a:lnTo>
                    <a:pt x="71571" y="27563"/>
                  </a:lnTo>
                  <a:lnTo>
                    <a:pt x="70428" y="26345"/>
                  </a:lnTo>
                  <a:lnTo>
                    <a:pt x="69142" y="26040"/>
                  </a:lnTo>
                  <a:lnTo>
                    <a:pt x="66428" y="26040"/>
                  </a:lnTo>
                  <a:close/>
                  <a:moveTo>
                    <a:pt x="106714" y="21776"/>
                  </a:moveTo>
                  <a:lnTo>
                    <a:pt x="102771" y="77969"/>
                  </a:lnTo>
                  <a:lnTo>
                    <a:pt x="110542" y="77969"/>
                  </a:lnTo>
                  <a:lnTo>
                    <a:pt x="106714" y="21776"/>
                  </a:lnTo>
                  <a:close/>
                  <a:moveTo>
                    <a:pt x="111057" y="0"/>
                  </a:moveTo>
                  <a:lnTo>
                    <a:pt x="120000" y="119695"/>
                  </a:lnTo>
                  <a:lnTo>
                    <a:pt x="113200" y="119695"/>
                  </a:lnTo>
                  <a:lnTo>
                    <a:pt x="111885" y="98680"/>
                  </a:lnTo>
                  <a:lnTo>
                    <a:pt x="101371" y="98680"/>
                  </a:lnTo>
                  <a:lnTo>
                    <a:pt x="100028" y="119695"/>
                  </a:lnTo>
                  <a:lnTo>
                    <a:pt x="93714" y="119695"/>
                  </a:lnTo>
                  <a:lnTo>
                    <a:pt x="102628" y="0"/>
                  </a:lnTo>
                  <a:lnTo>
                    <a:pt x="111057" y="0"/>
                  </a:lnTo>
                  <a:close/>
                  <a:moveTo>
                    <a:pt x="84828" y="0"/>
                  </a:moveTo>
                  <a:lnTo>
                    <a:pt x="91142" y="0"/>
                  </a:lnTo>
                  <a:lnTo>
                    <a:pt x="91142" y="120000"/>
                  </a:lnTo>
                  <a:lnTo>
                    <a:pt x="84828" y="120000"/>
                  </a:lnTo>
                  <a:lnTo>
                    <a:pt x="84828" y="0"/>
                  </a:lnTo>
                  <a:close/>
                  <a:moveTo>
                    <a:pt x="60142" y="0"/>
                  </a:moveTo>
                  <a:lnTo>
                    <a:pt x="69028" y="0"/>
                  </a:lnTo>
                  <a:lnTo>
                    <a:pt x="71114" y="304"/>
                  </a:lnTo>
                  <a:lnTo>
                    <a:pt x="72971" y="1065"/>
                  </a:lnTo>
                  <a:lnTo>
                    <a:pt x="74657" y="2588"/>
                  </a:lnTo>
                  <a:lnTo>
                    <a:pt x="76171" y="5025"/>
                  </a:lnTo>
                  <a:lnTo>
                    <a:pt x="77514" y="8680"/>
                  </a:lnTo>
                  <a:lnTo>
                    <a:pt x="78771" y="13705"/>
                  </a:lnTo>
                  <a:lnTo>
                    <a:pt x="79828" y="20101"/>
                  </a:lnTo>
                  <a:lnTo>
                    <a:pt x="80514" y="26345"/>
                  </a:lnTo>
                  <a:lnTo>
                    <a:pt x="81114" y="33807"/>
                  </a:lnTo>
                  <a:lnTo>
                    <a:pt x="81514" y="42182"/>
                  </a:lnTo>
                  <a:lnTo>
                    <a:pt x="81800" y="51319"/>
                  </a:lnTo>
                  <a:lnTo>
                    <a:pt x="81857" y="61218"/>
                  </a:lnTo>
                  <a:lnTo>
                    <a:pt x="81800" y="70203"/>
                  </a:lnTo>
                  <a:lnTo>
                    <a:pt x="81571" y="78883"/>
                  </a:lnTo>
                  <a:lnTo>
                    <a:pt x="81228" y="86649"/>
                  </a:lnTo>
                  <a:lnTo>
                    <a:pt x="80800" y="93502"/>
                  </a:lnTo>
                  <a:lnTo>
                    <a:pt x="80285" y="99593"/>
                  </a:lnTo>
                  <a:lnTo>
                    <a:pt x="79600" y="104010"/>
                  </a:lnTo>
                  <a:lnTo>
                    <a:pt x="78885" y="107969"/>
                  </a:lnTo>
                  <a:lnTo>
                    <a:pt x="78142" y="111319"/>
                  </a:lnTo>
                  <a:lnTo>
                    <a:pt x="77285" y="113908"/>
                  </a:lnTo>
                  <a:lnTo>
                    <a:pt x="76342" y="116040"/>
                  </a:lnTo>
                  <a:lnTo>
                    <a:pt x="75228" y="117563"/>
                  </a:lnTo>
                  <a:lnTo>
                    <a:pt x="73857" y="118781"/>
                  </a:lnTo>
                  <a:lnTo>
                    <a:pt x="72285" y="119695"/>
                  </a:lnTo>
                  <a:lnTo>
                    <a:pt x="70428" y="120000"/>
                  </a:lnTo>
                  <a:lnTo>
                    <a:pt x="60142" y="120000"/>
                  </a:lnTo>
                  <a:lnTo>
                    <a:pt x="60142" y="0"/>
                  </a:lnTo>
                  <a:close/>
                  <a:moveTo>
                    <a:pt x="23571" y="0"/>
                  </a:moveTo>
                  <a:lnTo>
                    <a:pt x="30371" y="0"/>
                  </a:lnTo>
                  <a:lnTo>
                    <a:pt x="35428" y="95025"/>
                  </a:lnTo>
                  <a:lnTo>
                    <a:pt x="40800" y="0"/>
                  </a:lnTo>
                  <a:lnTo>
                    <a:pt x="47257" y="0"/>
                  </a:lnTo>
                  <a:lnTo>
                    <a:pt x="39942" y="120000"/>
                  </a:lnTo>
                  <a:lnTo>
                    <a:pt x="30771" y="120000"/>
                  </a:lnTo>
                  <a:lnTo>
                    <a:pt x="23571" y="0"/>
                  </a:lnTo>
                  <a:close/>
                  <a:moveTo>
                    <a:pt x="49914" y="0"/>
                  </a:moveTo>
                  <a:lnTo>
                    <a:pt x="56257" y="0"/>
                  </a:lnTo>
                  <a:lnTo>
                    <a:pt x="56257" y="120000"/>
                  </a:lnTo>
                  <a:lnTo>
                    <a:pt x="49914" y="120000"/>
                  </a:lnTo>
                  <a:lnTo>
                    <a:pt x="49914" y="0"/>
                  </a:lnTo>
                  <a:close/>
                  <a:moveTo>
                    <a:pt x="0" y="0"/>
                  </a:moveTo>
                  <a:lnTo>
                    <a:pt x="11428" y="0"/>
                  </a:lnTo>
                  <a:lnTo>
                    <a:pt x="12600" y="0"/>
                  </a:lnTo>
                  <a:lnTo>
                    <a:pt x="13771" y="304"/>
                  </a:lnTo>
                  <a:lnTo>
                    <a:pt x="14914" y="1065"/>
                  </a:lnTo>
                  <a:lnTo>
                    <a:pt x="16028" y="2284"/>
                  </a:lnTo>
                  <a:lnTo>
                    <a:pt x="17114" y="3807"/>
                  </a:lnTo>
                  <a:lnTo>
                    <a:pt x="18114" y="6243"/>
                  </a:lnTo>
                  <a:lnTo>
                    <a:pt x="19057" y="8984"/>
                  </a:lnTo>
                  <a:lnTo>
                    <a:pt x="19914" y="12487"/>
                  </a:lnTo>
                  <a:lnTo>
                    <a:pt x="20714" y="17055"/>
                  </a:lnTo>
                  <a:lnTo>
                    <a:pt x="21314" y="22081"/>
                  </a:lnTo>
                  <a:lnTo>
                    <a:pt x="21885" y="28477"/>
                  </a:lnTo>
                  <a:lnTo>
                    <a:pt x="22285" y="35634"/>
                  </a:lnTo>
                  <a:lnTo>
                    <a:pt x="22514" y="44010"/>
                  </a:lnTo>
                  <a:lnTo>
                    <a:pt x="22571" y="53604"/>
                  </a:lnTo>
                  <a:lnTo>
                    <a:pt x="22571" y="120000"/>
                  </a:lnTo>
                  <a:lnTo>
                    <a:pt x="16371" y="120000"/>
                  </a:lnTo>
                  <a:lnTo>
                    <a:pt x="16371" y="65025"/>
                  </a:lnTo>
                  <a:lnTo>
                    <a:pt x="16314" y="56040"/>
                  </a:lnTo>
                  <a:lnTo>
                    <a:pt x="16200" y="48274"/>
                  </a:lnTo>
                  <a:lnTo>
                    <a:pt x="15914" y="42182"/>
                  </a:lnTo>
                  <a:lnTo>
                    <a:pt x="15514" y="37157"/>
                  </a:lnTo>
                  <a:lnTo>
                    <a:pt x="14971" y="33502"/>
                  </a:lnTo>
                  <a:lnTo>
                    <a:pt x="14285" y="30609"/>
                  </a:lnTo>
                  <a:lnTo>
                    <a:pt x="13514" y="28477"/>
                  </a:lnTo>
                  <a:lnTo>
                    <a:pt x="12542" y="27258"/>
                  </a:lnTo>
                  <a:lnTo>
                    <a:pt x="11428" y="26649"/>
                  </a:lnTo>
                  <a:lnTo>
                    <a:pt x="6400" y="26649"/>
                  </a:lnTo>
                  <a:lnTo>
                    <a:pt x="64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751" y="35900"/>
                  </a:moveTo>
                  <a:lnTo>
                    <a:pt x="44751" y="45100"/>
                  </a:lnTo>
                  <a:lnTo>
                    <a:pt x="44751" y="45100"/>
                  </a:lnTo>
                  <a:lnTo>
                    <a:pt x="42298" y="45100"/>
                  </a:lnTo>
                  <a:lnTo>
                    <a:pt x="39977" y="45900"/>
                  </a:lnTo>
                  <a:lnTo>
                    <a:pt x="37856" y="47100"/>
                  </a:lnTo>
                  <a:lnTo>
                    <a:pt x="35933" y="48500"/>
                  </a:lnTo>
                  <a:lnTo>
                    <a:pt x="34209" y="50200"/>
                  </a:lnTo>
                  <a:lnTo>
                    <a:pt x="32883" y="51800"/>
                  </a:lnTo>
                  <a:lnTo>
                    <a:pt x="31955" y="53200"/>
                  </a:lnTo>
                  <a:lnTo>
                    <a:pt x="31359" y="54200"/>
                  </a:lnTo>
                  <a:lnTo>
                    <a:pt x="31093" y="54600"/>
                  </a:lnTo>
                  <a:lnTo>
                    <a:pt x="31226" y="55200"/>
                  </a:lnTo>
                  <a:lnTo>
                    <a:pt x="31624" y="56600"/>
                  </a:lnTo>
                  <a:lnTo>
                    <a:pt x="32088" y="58700"/>
                  </a:lnTo>
                  <a:lnTo>
                    <a:pt x="32883" y="61300"/>
                  </a:lnTo>
                  <a:lnTo>
                    <a:pt x="34077" y="64400"/>
                  </a:lnTo>
                  <a:lnTo>
                    <a:pt x="35535" y="67600"/>
                  </a:lnTo>
                  <a:lnTo>
                    <a:pt x="37193" y="70700"/>
                  </a:lnTo>
                  <a:lnTo>
                    <a:pt x="39447" y="73500"/>
                  </a:lnTo>
                  <a:lnTo>
                    <a:pt x="41900" y="76100"/>
                  </a:lnTo>
                  <a:lnTo>
                    <a:pt x="44751" y="78000"/>
                  </a:lnTo>
                  <a:lnTo>
                    <a:pt x="44751" y="86500"/>
                  </a:lnTo>
                  <a:lnTo>
                    <a:pt x="40707" y="85100"/>
                  </a:lnTo>
                  <a:lnTo>
                    <a:pt x="37193" y="82800"/>
                  </a:lnTo>
                  <a:lnTo>
                    <a:pt x="34077" y="80000"/>
                  </a:lnTo>
                  <a:lnTo>
                    <a:pt x="31359" y="76800"/>
                  </a:lnTo>
                  <a:lnTo>
                    <a:pt x="29104" y="73300"/>
                  </a:lnTo>
                  <a:lnTo>
                    <a:pt x="27049" y="69800"/>
                  </a:lnTo>
                  <a:lnTo>
                    <a:pt x="25458" y="66000"/>
                  </a:lnTo>
                  <a:lnTo>
                    <a:pt x="24132" y="62700"/>
                  </a:lnTo>
                  <a:lnTo>
                    <a:pt x="23138" y="59500"/>
                  </a:lnTo>
                  <a:lnTo>
                    <a:pt x="22342" y="56900"/>
                  </a:lnTo>
                  <a:lnTo>
                    <a:pt x="21812" y="54800"/>
                  </a:lnTo>
                  <a:lnTo>
                    <a:pt x="21546" y="53400"/>
                  </a:lnTo>
                  <a:lnTo>
                    <a:pt x="21414" y="53000"/>
                  </a:lnTo>
                  <a:lnTo>
                    <a:pt x="21546" y="52600"/>
                  </a:lnTo>
                  <a:lnTo>
                    <a:pt x="22209" y="51600"/>
                  </a:lnTo>
                  <a:lnTo>
                    <a:pt x="23204" y="50200"/>
                  </a:lnTo>
                  <a:lnTo>
                    <a:pt x="24662" y="48500"/>
                  </a:lnTo>
                  <a:lnTo>
                    <a:pt x="26519" y="46300"/>
                  </a:lnTo>
                  <a:lnTo>
                    <a:pt x="28707" y="44100"/>
                  </a:lnTo>
                  <a:lnTo>
                    <a:pt x="31359" y="42000"/>
                  </a:lnTo>
                  <a:lnTo>
                    <a:pt x="34209" y="40000"/>
                  </a:lnTo>
                  <a:lnTo>
                    <a:pt x="37458" y="38200"/>
                  </a:lnTo>
                  <a:lnTo>
                    <a:pt x="40972" y="36800"/>
                  </a:lnTo>
                  <a:lnTo>
                    <a:pt x="44751" y="35900"/>
                  </a:lnTo>
                  <a:close/>
                  <a:moveTo>
                    <a:pt x="46872" y="24800"/>
                  </a:moveTo>
                  <a:lnTo>
                    <a:pt x="51049" y="25000"/>
                  </a:lnTo>
                  <a:lnTo>
                    <a:pt x="54828" y="26000"/>
                  </a:lnTo>
                  <a:lnTo>
                    <a:pt x="58475" y="27400"/>
                  </a:lnTo>
                  <a:lnTo>
                    <a:pt x="61856" y="29600"/>
                  </a:lnTo>
                  <a:lnTo>
                    <a:pt x="65038" y="31900"/>
                  </a:lnTo>
                  <a:lnTo>
                    <a:pt x="67889" y="34500"/>
                  </a:lnTo>
                  <a:lnTo>
                    <a:pt x="70475" y="37200"/>
                  </a:lnTo>
                  <a:lnTo>
                    <a:pt x="72729" y="40000"/>
                  </a:lnTo>
                  <a:lnTo>
                    <a:pt x="74651" y="42600"/>
                  </a:lnTo>
                  <a:lnTo>
                    <a:pt x="76375" y="45100"/>
                  </a:lnTo>
                  <a:lnTo>
                    <a:pt x="77701" y="47100"/>
                  </a:lnTo>
                  <a:lnTo>
                    <a:pt x="78563" y="48900"/>
                  </a:lnTo>
                  <a:lnTo>
                    <a:pt x="79226" y="49900"/>
                  </a:lnTo>
                  <a:lnTo>
                    <a:pt x="79359" y="50200"/>
                  </a:lnTo>
                  <a:lnTo>
                    <a:pt x="79093" y="50600"/>
                  </a:lnTo>
                  <a:lnTo>
                    <a:pt x="78563" y="51800"/>
                  </a:lnTo>
                  <a:lnTo>
                    <a:pt x="77569" y="53800"/>
                  </a:lnTo>
                  <a:lnTo>
                    <a:pt x="76243" y="56200"/>
                  </a:lnTo>
                  <a:lnTo>
                    <a:pt x="74651" y="58700"/>
                  </a:lnTo>
                  <a:lnTo>
                    <a:pt x="72729" y="61700"/>
                  </a:lnTo>
                  <a:lnTo>
                    <a:pt x="70607" y="64800"/>
                  </a:lnTo>
                  <a:lnTo>
                    <a:pt x="68154" y="68000"/>
                  </a:lnTo>
                  <a:lnTo>
                    <a:pt x="65502" y="70900"/>
                  </a:lnTo>
                  <a:lnTo>
                    <a:pt x="62784" y="73700"/>
                  </a:lnTo>
                  <a:lnTo>
                    <a:pt x="59933" y="76100"/>
                  </a:lnTo>
                  <a:lnTo>
                    <a:pt x="56950" y="77800"/>
                  </a:lnTo>
                  <a:lnTo>
                    <a:pt x="53767" y="79000"/>
                  </a:lnTo>
                  <a:lnTo>
                    <a:pt x="50519" y="79400"/>
                  </a:lnTo>
                  <a:lnTo>
                    <a:pt x="47535" y="79000"/>
                  </a:lnTo>
                  <a:lnTo>
                    <a:pt x="44751" y="78000"/>
                  </a:lnTo>
                  <a:lnTo>
                    <a:pt x="44751" y="45100"/>
                  </a:lnTo>
                  <a:lnTo>
                    <a:pt x="47403" y="45900"/>
                  </a:lnTo>
                  <a:lnTo>
                    <a:pt x="49458" y="46900"/>
                  </a:lnTo>
                  <a:lnTo>
                    <a:pt x="51314" y="48500"/>
                  </a:lnTo>
                  <a:lnTo>
                    <a:pt x="52773" y="50400"/>
                  </a:lnTo>
                  <a:lnTo>
                    <a:pt x="54165" y="52800"/>
                  </a:lnTo>
                  <a:lnTo>
                    <a:pt x="55491" y="55800"/>
                  </a:lnTo>
                  <a:lnTo>
                    <a:pt x="56950" y="59100"/>
                  </a:lnTo>
                  <a:lnTo>
                    <a:pt x="58475" y="63300"/>
                  </a:lnTo>
                  <a:lnTo>
                    <a:pt x="68817" y="50200"/>
                  </a:lnTo>
                  <a:lnTo>
                    <a:pt x="68552" y="49900"/>
                  </a:lnTo>
                  <a:lnTo>
                    <a:pt x="67889" y="48700"/>
                  </a:lnTo>
                  <a:lnTo>
                    <a:pt x="66828" y="47100"/>
                  </a:lnTo>
                  <a:lnTo>
                    <a:pt x="65303" y="45100"/>
                  </a:lnTo>
                  <a:lnTo>
                    <a:pt x="63447" y="43000"/>
                  </a:lnTo>
                  <a:lnTo>
                    <a:pt x="61259" y="40600"/>
                  </a:lnTo>
                  <a:lnTo>
                    <a:pt x="58607" y="38600"/>
                  </a:lnTo>
                  <a:lnTo>
                    <a:pt x="55624" y="37000"/>
                  </a:lnTo>
                  <a:lnTo>
                    <a:pt x="52375" y="35900"/>
                  </a:lnTo>
                  <a:lnTo>
                    <a:pt x="48662" y="35500"/>
                  </a:lnTo>
                  <a:lnTo>
                    <a:pt x="44751" y="35900"/>
                  </a:lnTo>
                  <a:lnTo>
                    <a:pt x="44751" y="25000"/>
                  </a:lnTo>
                  <a:lnTo>
                    <a:pt x="46872" y="24800"/>
                  </a:lnTo>
                  <a:close/>
                  <a:moveTo>
                    <a:pt x="44751" y="16200"/>
                  </a:moveTo>
                  <a:lnTo>
                    <a:pt x="44751" y="25000"/>
                  </a:lnTo>
                  <a:lnTo>
                    <a:pt x="39977" y="26000"/>
                  </a:lnTo>
                  <a:lnTo>
                    <a:pt x="35535" y="27600"/>
                  </a:lnTo>
                  <a:lnTo>
                    <a:pt x="31491" y="29600"/>
                  </a:lnTo>
                  <a:lnTo>
                    <a:pt x="27779" y="32100"/>
                  </a:lnTo>
                  <a:lnTo>
                    <a:pt x="24530" y="34900"/>
                  </a:lnTo>
                  <a:lnTo>
                    <a:pt x="21679" y="37800"/>
                  </a:lnTo>
                  <a:lnTo>
                    <a:pt x="19160" y="40800"/>
                  </a:lnTo>
                  <a:lnTo>
                    <a:pt x="17104" y="43500"/>
                  </a:lnTo>
                  <a:lnTo>
                    <a:pt x="15381" y="46100"/>
                  </a:lnTo>
                  <a:lnTo>
                    <a:pt x="13988" y="48300"/>
                  </a:lnTo>
                  <a:lnTo>
                    <a:pt x="13060" y="50000"/>
                  </a:lnTo>
                  <a:lnTo>
                    <a:pt x="12397" y="51200"/>
                  </a:lnTo>
                  <a:lnTo>
                    <a:pt x="12265" y="51600"/>
                  </a:lnTo>
                  <a:lnTo>
                    <a:pt x="12397" y="52200"/>
                  </a:lnTo>
                  <a:lnTo>
                    <a:pt x="12662" y="53400"/>
                  </a:lnTo>
                  <a:lnTo>
                    <a:pt x="13193" y="55400"/>
                  </a:lnTo>
                  <a:lnTo>
                    <a:pt x="13988" y="58100"/>
                  </a:lnTo>
                  <a:lnTo>
                    <a:pt x="14850" y="61100"/>
                  </a:lnTo>
                  <a:lnTo>
                    <a:pt x="16176" y="64600"/>
                  </a:lnTo>
                  <a:lnTo>
                    <a:pt x="17635" y="68400"/>
                  </a:lnTo>
                  <a:lnTo>
                    <a:pt x="19425" y="72300"/>
                  </a:lnTo>
                  <a:lnTo>
                    <a:pt x="21546" y="76500"/>
                  </a:lnTo>
                  <a:lnTo>
                    <a:pt x="23867" y="80400"/>
                  </a:lnTo>
                  <a:lnTo>
                    <a:pt x="26519" y="84100"/>
                  </a:lnTo>
                  <a:lnTo>
                    <a:pt x="29502" y="87700"/>
                  </a:lnTo>
                  <a:lnTo>
                    <a:pt x="32751" y="90600"/>
                  </a:lnTo>
                  <a:lnTo>
                    <a:pt x="36397" y="93400"/>
                  </a:lnTo>
                  <a:lnTo>
                    <a:pt x="40441" y="95400"/>
                  </a:lnTo>
                  <a:lnTo>
                    <a:pt x="44751" y="96600"/>
                  </a:lnTo>
                  <a:lnTo>
                    <a:pt x="44751" y="105800"/>
                  </a:lnTo>
                  <a:lnTo>
                    <a:pt x="39447" y="104600"/>
                  </a:lnTo>
                  <a:lnTo>
                    <a:pt x="34607" y="102700"/>
                  </a:lnTo>
                  <a:lnTo>
                    <a:pt x="30033" y="100100"/>
                  </a:lnTo>
                  <a:lnTo>
                    <a:pt x="25856" y="96900"/>
                  </a:lnTo>
                  <a:lnTo>
                    <a:pt x="21944" y="93200"/>
                  </a:lnTo>
                  <a:lnTo>
                    <a:pt x="18563" y="89300"/>
                  </a:lnTo>
                  <a:lnTo>
                    <a:pt x="15381" y="84900"/>
                  </a:lnTo>
                  <a:lnTo>
                    <a:pt x="12530" y="80600"/>
                  </a:lnTo>
                  <a:lnTo>
                    <a:pt x="10077" y="76100"/>
                  </a:lnTo>
                  <a:lnTo>
                    <a:pt x="7823" y="71700"/>
                  </a:lnTo>
                  <a:lnTo>
                    <a:pt x="5900" y="67400"/>
                  </a:lnTo>
                  <a:lnTo>
                    <a:pt x="4309" y="63300"/>
                  </a:lnTo>
                  <a:lnTo>
                    <a:pt x="2850" y="59700"/>
                  </a:lnTo>
                  <a:lnTo>
                    <a:pt x="1856" y="56400"/>
                  </a:lnTo>
                  <a:lnTo>
                    <a:pt x="1060" y="53600"/>
                  </a:lnTo>
                  <a:lnTo>
                    <a:pt x="397" y="51600"/>
                  </a:lnTo>
                  <a:lnTo>
                    <a:pt x="132" y="50200"/>
                  </a:lnTo>
                  <a:lnTo>
                    <a:pt x="0" y="49900"/>
                  </a:lnTo>
                  <a:lnTo>
                    <a:pt x="265" y="49500"/>
                  </a:lnTo>
                  <a:lnTo>
                    <a:pt x="928" y="48500"/>
                  </a:lnTo>
                  <a:lnTo>
                    <a:pt x="2121" y="46900"/>
                  </a:lnTo>
                  <a:lnTo>
                    <a:pt x="3646" y="44900"/>
                  </a:lnTo>
                  <a:lnTo>
                    <a:pt x="5635" y="42600"/>
                  </a:lnTo>
                  <a:lnTo>
                    <a:pt x="7823" y="40000"/>
                  </a:lnTo>
                  <a:lnTo>
                    <a:pt x="10475" y="37000"/>
                  </a:lnTo>
                  <a:lnTo>
                    <a:pt x="13458" y="34100"/>
                  </a:lnTo>
                  <a:lnTo>
                    <a:pt x="16574" y="31100"/>
                  </a:lnTo>
                  <a:lnTo>
                    <a:pt x="20088" y="28200"/>
                  </a:lnTo>
                  <a:lnTo>
                    <a:pt x="23734" y="25200"/>
                  </a:lnTo>
                  <a:lnTo>
                    <a:pt x="27646" y="22700"/>
                  </a:lnTo>
                  <a:lnTo>
                    <a:pt x="31690" y="20500"/>
                  </a:lnTo>
                  <a:lnTo>
                    <a:pt x="35933" y="18500"/>
                  </a:lnTo>
                  <a:lnTo>
                    <a:pt x="40309" y="17100"/>
                  </a:lnTo>
                  <a:lnTo>
                    <a:pt x="44751" y="16200"/>
                  </a:lnTo>
                  <a:close/>
                  <a:moveTo>
                    <a:pt x="44751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44751" y="120000"/>
                  </a:lnTo>
                  <a:lnTo>
                    <a:pt x="44751" y="105800"/>
                  </a:lnTo>
                  <a:lnTo>
                    <a:pt x="49591" y="106200"/>
                  </a:lnTo>
                  <a:lnTo>
                    <a:pt x="54298" y="106000"/>
                  </a:lnTo>
                  <a:lnTo>
                    <a:pt x="59270" y="105200"/>
                  </a:lnTo>
                  <a:lnTo>
                    <a:pt x="64773" y="103800"/>
                  </a:lnTo>
                  <a:lnTo>
                    <a:pt x="70342" y="102100"/>
                  </a:lnTo>
                  <a:lnTo>
                    <a:pt x="76110" y="100100"/>
                  </a:lnTo>
                  <a:lnTo>
                    <a:pt x="81878" y="97500"/>
                  </a:lnTo>
                  <a:lnTo>
                    <a:pt x="87580" y="94600"/>
                  </a:lnTo>
                  <a:lnTo>
                    <a:pt x="93082" y="91400"/>
                  </a:lnTo>
                  <a:lnTo>
                    <a:pt x="98320" y="87900"/>
                  </a:lnTo>
                  <a:lnTo>
                    <a:pt x="103027" y="84100"/>
                  </a:lnTo>
                  <a:lnTo>
                    <a:pt x="107337" y="80200"/>
                  </a:lnTo>
                  <a:lnTo>
                    <a:pt x="110983" y="76300"/>
                  </a:lnTo>
                  <a:lnTo>
                    <a:pt x="109922" y="74900"/>
                  </a:lnTo>
                  <a:lnTo>
                    <a:pt x="108331" y="73300"/>
                  </a:lnTo>
                  <a:lnTo>
                    <a:pt x="106408" y="71700"/>
                  </a:lnTo>
                  <a:lnTo>
                    <a:pt x="104287" y="70000"/>
                  </a:lnTo>
                  <a:lnTo>
                    <a:pt x="102099" y="68200"/>
                  </a:lnTo>
                  <a:lnTo>
                    <a:pt x="100110" y="66400"/>
                  </a:lnTo>
                  <a:lnTo>
                    <a:pt x="98453" y="64800"/>
                  </a:lnTo>
                  <a:lnTo>
                    <a:pt x="97259" y="63600"/>
                  </a:lnTo>
                  <a:lnTo>
                    <a:pt x="93082" y="69000"/>
                  </a:lnTo>
                  <a:lnTo>
                    <a:pt x="88906" y="74100"/>
                  </a:lnTo>
                  <a:lnTo>
                    <a:pt x="84596" y="78800"/>
                  </a:lnTo>
                  <a:lnTo>
                    <a:pt x="80154" y="83200"/>
                  </a:lnTo>
                  <a:lnTo>
                    <a:pt x="75580" y="87100"/>
                  </a:lnTo>
                  <a:lnTo>
                    <a:pt x="70740" y="90400"/>
                  </a:lnTo>
                  <a:lnTo>
                    <a:pt x="65767" y="93200"/>
                  </a:lnTo>
                  <a:lnTo>
                    <a:pt x="60596" y="95400"/>
                  </a:lnTo>
                  <a:lnTo>
                    <a:pt x="55093" y="96600"/>
                  </a:lnTo>
                  <a:lnTo>
                    <a:pt x="49325" y="96900"/>
                  </a:lnTo>
                  <a:lnTo>
                    <a:pt x="47005" y="96900"/>
                  </a:lnTo>
                  <a:lnTo>
                    <a:pt x="44751" y="96600"/>
                  </a:lnTo>
                  <a:lnTo>
                    <a:pt x="44751" y="86500"/>
                  </a:lnTo>
                  <a:lnTo>
                    <a:pt x="47403" y="87100"/>
                  </a:lnTo>
                  <a:lnTo>
                    <a:pt x="50254" y="87300"/>
                  </a:lnTo>
                  <a:lnTo>
                    <a:pt x="54033" y="86900"/>
                  </a:lnTo>
                  <a:lnTo>
                    <a:pt x="57679" y="85900"/>
                  </a:lnTo>
                  <a:lnTo>
                    <a:pt x="61325" y="84100"/>
                  </a:lnTo>
                  <a:lnTo>
                    <a:pt x="64906" y="82000"/>
                  </a:lnTo>
                  <a:lnTo>
                    <a:pt x="68287" y="79400"/>
                  </a:lnTo>
                  <a:lnTo>
                    <a:pt x="71535" y="76700"/>
                  </a:lnTo>
                  <a:lnTo>
                    <a:pt x="74651" y="73500"/>
                  </a:lnTo>
                  <a:lnTo>
                    <a:pt x="77701" y="70100"/>
                  </a:lnTo>
                  <a:lnTo>
                    <a:pt x="80419" y="67000"/>
                  </a:lnTo>
                  <a:lnTo>
                    <a:pt x="82872" y="63600"/>
                  </a:lnTo>
                  <a:lnTo>
                    <a:pt x="85127" y="60500"/>
                  </a:lnTo>
                  <a:lnTo>
                    <a:pt x="87182" y="57700"/>
                  </a:lnTo>
                  <a:lnTo>
                    <a:pt x="88773" y="55000"/>
                  </a:lnTo>
                  <a:lnTo>
                    <a:pt x="90232" y="53000"/>
                  </a:lnTo>
                  <a:lnTo>
                    <a:pt x="91093" y="51200"/>
                  </a:lnTo>
                  <a:lnTo>
                    <a:pt x="91756" y="50200"/>
                  </a:lnTo>
                  <a:lnTo>
                    <a:pt x="91889" y="49900"/>
                  </a:lnTo>
                  <a:lnTo>
                    <a:pt x="91756" y="49500"/>
                  </a:lnTo>
                  <a:lnTo>
                    <a:pt x="91093" y="48300"/>
                  </a:lnTo>
                  <a:lnTo>
                    <a:pt x="90099" y="46500"/>
                  </a:lnTo>
                  <a:lnTo>
                    <a:pt x="88773" y="44300"/>
                  </a:lnTo>
                  <a:lnTo>
                    <a:pt x="86917" y="41800"/>
                  </a:lnTo>
                  <a:lnTo>
                    <a:pt x="84861" y="38800"/>
                  </a:lnTo>
                  <a:lnTo>
                    <a:pt x="82342" y="35700"/>
                  </a:lnTo>
                  <a:lnTo>
                    <a:pt x="79624" y="32500"/>
                  </a:lnTo>
                  <a:lnTo>
                    <a:pt x="76508" y="29200"/>
                  </a:lnTo>
                  <a:lnTo>
                    <a:pt x="73127" y="26200"/>
                  </a:lnTo>
                  <a:lnTo>
                    <a:pt x="69480" y="23300"/>
                  </a:lnTo>
                  <a:lnTo>
                    <a:pt x="65436" y="20700"/>
                  </a:lnTo>
                  <a:lnTo>
                    <a:pt x="61259" y="18700"/>
                  </a:lnTo>
                  <a:lnTo>
                    <a:pt x="56685" y="17100"/>
                  </a:lnTo>
                  <a:lnTo>
                    <a:pt x="51845" y="16200"/>
                  </a:lnTo>
                  <a:lnTo>
                    <a:pt x="46872" y="16000"/>
                  </a:lnTo>
                  <a:lnTo>
                    <a:pt x="44751" y="16200"/>
                  </a:lnTo>
                  <a:lnTo>
                    <a:pt x="44751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MU Sans Serif Medium" panose="02000603000000000000" pitchFamily="2" charset="0"/>
        <a:ea typeface="CMU Sans Serif Medium" panose="02000603000000000000" pitchFamily="2" charset="0"/>
        <a:cs typeface="CMU Sans Serif Medium" panose="02000603000000000000" pitchFamily="2" charset="0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usercontent.com/yrevar/942d3a0ac09ec9e5eb3a/raw/238f720ff059c1f82f368259d1ca4ffa5dd8f9f5/imagenet1000_clsidx_to_labels.tx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954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90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8226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097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81092ceaf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81092ceaf_0_43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 dirty="0"/>
              <a:t>Evaluating the decision boundary of an ML model in high-dimensions is usually intractable. We thus restrict ourselves to measuring similarity in three linear directions, which are representative of the model behavior on and off the data manifold.</a:t>
            </a:r>
            <a:endParaRPr lang="en-US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73" name="Google Shape;173;g781092ceaf_0_43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81092ceaf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81092ceaf_0_56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246" name="Google Shape;246;g781092ceaf_0_56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9888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082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81092ceaf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81092ceaf_0_69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290" name="Google Shape;290;g781092ceaf_0_69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81092ceaf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81092ceaf_0_110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396" name="Google Shape;396;g781092ceaf_0_110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56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123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235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81092ceaf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81092ceaf_0_86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033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141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81092cea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81092ceaf_0_100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535" name="Google Shape;535;g781092ceaf_0_100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81092cea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81092ceaf_0_100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535" name="Google Shape;535;g781092ceaf_0_100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9077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2062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771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06dda4dfb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906dda4dfb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18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683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81092cea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81092ceaf_0_9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93" name="Google Shape;93;g781092ceaf_0_9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1592c98db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1592c98db_1_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49" name="Google Shape;149;g81592c98db_1_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99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67440b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67440b04_0_5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6" name="Google Shape;136;g9167440b04_0_50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016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81092ce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81092ceaf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https://gist.githubusercontent.com/yrevar/942d3a0ac09ec9e5eb3a/raw/238f720ff059c1f82f368259d1ca4ffa5dd8f9f5/imagenet1000_clsidx_to_labels.txt</a:t>
            </a: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20" name="Google Shape;120;g781092ceaf_0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1592c98db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1592c98db_1_6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201" name="Google Shape;201;g81592c98db_1_6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694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 dirty="0"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L="1828800" marR="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 i="0" u="none" strike="noStrike" cap="none">
                <a:solidFill>
                  <a:schemeClr val="lt2"/>
                </a:solidFill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 i="0" u="none" strike="noStrike" cap="none">
                <a:solidFill>
                  <a:schemeClr val="lt2"/>
                </a:solidFill>
              </a:defRPr>
            </a:lvl3pPr>
            <a:lvl4pPr marL="1828800" marR="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800" i="0" u="none" strike="noStrike" cap="none">
                <a:solidFill>
                  <a:schemeClr val="lt2"/>
                </a:solidFill>
              </a:defRPr>
            </a:lvl4pPr>
            <a:lvl5pPr marL="2286000" marR="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800" i="0" u="none" strike="noStrike" cap="none">
                <a:solidFill>
                  <a:schemeClr val="lt2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74040" y="534030"/>
            <a:ext cx="102246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74040" y="1382970"/>
            <a:ext cx="10224600" cy="4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900"/>
              </a:spcBef>
              <a:spcAft>
                <a:spcPts val="0"/>
              </a:spcAft>
              <a:buSzPts val="1400"/>
              <a:buNone/>
              <a:defRPr b="0" i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914400" lvl="1" indent="-228600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55600" rtl="0">
              <a:spcBef>
                <a:spcPts val="9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9pPr>
          </a:lstStyle>
          <a:p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50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40" b="0" i="0">
                <a:solidFill>
                  <a:schemeClr val="tx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1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0" i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757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" y="385"/>
            <a:ext cx="10971428" cy="61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573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50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4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1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0" i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 Medium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463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90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40">
                <a:solidFill>
                  <a:schemeClr val="accent4"/>
                </a:solidFill>
              </a:defRPr>
            </a:lvl1pPr>
            <a:lvl2pPr marL="571511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47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713C9-D941-424F-A4D3-EBA959206410}"/>
              </a:ext>
            </a:extLst>
          </p:cNvPr>
          <p:cNvSpPr txBox="1"/>
          <p:nvPr userDrawn="1"/>
        </p:nvSpPr>
        <p:spPr>
          <a:xfrm>
            <a:off x="4705455" y="5855962"/>
            <a:ext cx="1571263" cy="21185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40" b="0" i="0" dirty="0" err="1">
                <a:solidFill>
                  <a:schemeClr val="accent5"/>
                </a:solidFill>
                <a:latin typeface="CMU Sans Serif Medium" panose="02000603000000000000" pitchFamily="2" charset="0"/>
              </a:rPr>
              <a:t>github.com</a:t>
            </a:r>
            <a:r>
              <a:rPr lang="en-US" sz="840" b="0" i="0" dirty="0">
                <a:solidFill>
                  <a:schemeClr val="accent5"/>
                </a:solidFill>
                <a:latin typeface="CMU Sans Serif Medium" panose="02000603000000000000" pitchFamily="2" charset="0"/>
              </a:rPr>
              <a:t>/</a:t>
            </a:r>
            <a:r>
              <a:rPr lang="en-US" sz="840" b="0" i="0" dirty="0" err="1">
                <a:solidFill>
                  <a:schemeClr val="accent5"/>
                </a:solidFill>
                <a:latin typeface="CMU Sans Serif Medium" panose="02000603000000000000" pitchFamily="2" charset="0"/>
              </a:rPr>
              <a:t>NVlabs</a:t>
            </a:r>
            <a:r>
              <a:rPr lang="en-US" sz="840" b="0" i="0" dirty="0">
                <a:solidFill>
                  <a:schemeClr val="accent5"/>
                </a:solidFill>
                <a:latin typeface="CMU Sans Serif Medium" panose="02000603000000000000" pitchFamily="2" charset="0"/>
              </a:rPr>
              <a:t>/</a:t>
            </a:r>
            <a:r>
              <a:rPr lang="en-US" sz="840" b="0" i="0" dirty="0" err="1">
                <a:solidFill>
                  <a:schemeClr val="accent5"/>
                </a:solidFill>
                <a:latin typeface="CMU Sans Serif Medium" panose="02000603000000000000" pitchFamily="2" charset="0"/>
              </a:rPr>
              <a:t>condensa</a:t>
            </a:r>
            <a:endParaRPr lang="en-US" sz="840" b="0" i="0" dirty="0">
              <a:solidFill>
                <a:schemeClr val="accent5"/>
              </a:solidFill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5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92" indent="-23019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40">
                <a:solidFill>
                  <a:schemeClr val="accent4"/>
                </a:solidFill>
              </a:defRPr>
            </a:lvl1pPr>
            <a:lvl2pPr marL="800116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913" indent="-16986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8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96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92" indent="-23019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40">
                <a:solidFill>
                  <a:schemeClr val="accent4"/>
                </a:solidFill>
              </a:defRPr>
            </a:lvl1pPr>
            <a:lvl2pPr marL="800116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913" indent="-16986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8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96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59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40">
                <a:solidFill>
                  <a:schemeClr val="accent4"/>
                </a:solidFill>
              </a:defRPr>
            </a:lvl1pPr>
            <a:lvl2pPr marL="571511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47" indent="0">
              <a:buClr>
                <a:schemeClr val="bg2"/>
              </a:buClr>
              <a:buSzPct val="100000"/>
              <a:buFontTx/>
              <a:buNone/>
              <a:defRPr sz="108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4" y="5767960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" b="0" i="0" kern="0" dirty="0">
                <a:solidFill>
                  <a:schemeClr val="bg1"/>
                </a:solidFill>
                <a:latin typeface="CMU Sans Serif Medium" panose="02000603000000000000" pitchFamily="2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5995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6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40">
                <a:solidFill>
                  <a:schemeClr val="accent4"/>
                </a:solidFill>
              </a:defRPr>
            </a:lvl1pPr>
            <a:lvl2pPr marL="571511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47" indent="0">
              <a:buClr>
                <a:schemeClr val="bg2"/>
              </a:buClr>
              <a:buSzPct val="100000"/>
              <a:buFontTx/>
              <a:buNone/>
              <a:defRPr sz="108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4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 dirty="0"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 u="none" strike="noStrike" cap="none">
                <a:solidFill>
                  <a:schemeClr val="dk2"/>
                </a:solidFill>
              </a:defRPr>
            </a:lvl3pPr>
            <a:lvl4pPr marL="1828800" marR="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 i="0" u="none" strike="noStrike" cap="none">
                <a:solidFill>
                  <a:schemeClr val="lt2"/>
                </a:solidFill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 i="0" u="none" strike="noStrike" cap="none">
                <a:solidFill>
                  <a:schemeClr val="lt2"/>
                </a:solidFill>
              </a:defRPr>
            </a:lvl3pPr>
            <a:lvl4pPr marL="1828800" marR="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800" i="0" u="none" strike="noStrike" cap="none">
                <a:solidFill>
                  <a:schemeClr val="lt2"/>
                </a:solidFill>
              </a:defRPr>
            </a:lvl4pPr>
            <a:lvl5pPr marL="2286000" marR="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800" i="0" u="none" strike="noStrike" cap="none">
                <a:solidFill>
                  <a:schemeClr val="lt2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3" y="1798591"/>
            <a:ext cx="4204402" cy="618631"/>
          </a:xfrm>
        </p:spPr>
        <p:txBody>
          <a:bodyPr/>
          <a:lstStyle>
            <a:lvl1pPr algn="l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2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11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080">
                <a:solidFill>
                  <a:schemeClr val="accent4"/>
                </a:solidFill>
              </a:defRPr>
            </a:lvl2pPr>
            <a:lvl3pPr marL="1089047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96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3" y="2348398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5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33" y="1798591"/>
            <a:ext cx="4204402" cy="618631"/>
          </a:xfrm>
        </p:spPr>
        <p:txBody>
          <a:bodyPr/>
          <a:lstStyle>
            <a:lvl1pPr algn="l">
              <a:defRPr sz="288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2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11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080">
                <a:solidFill>
                  <a:schemeClr val="accent4"/>
                </a:solidFill>
              </a:defRPr>
            </a:lvl2pPr>
            <a:lvl3pPr marL="1089047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96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3" y="2348398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45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1"/>
            <a:ext cx="5440680" cy="618631"/>
          </a:xfrm>
        </p:spPr>
        <p:txBody>
          <a:bodyPr/>
          <a:lstStyle>
            <a:lvl1pPr algn="l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7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11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080">
                <a:solidFill>
                  <a:schemeClr val="accent4"/>
                </a:solidFill>
              </a:defRPr>
            </a:lvl2pPr>
            <a:lvl3pPr marL="1089047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96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7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60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6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405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9"/>
            <a:ext cx="5376672" cy="1373939"/>
          </a:xfrm>
        </p:spPr>
        <p:txBody>
          <a:bodyPr anchor="b"/>
          <a:lstStyle>
            <a:lvl1pPr algn="ctr">
              <a:defRPr sz="348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539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7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0" b="0" i="0" dirty="0">
                <a:latin typeface="CMU Sans Serif Medium" panose="02000603000000000000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4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4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4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0" b="0" i="0" dirty="0">
                <a:latin typeface="CMU Sans Serif Medium" panose="02000603000000000000" pitchFamily="2" charset="0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0" b="0" i="0" dirty="0">
                <a:latin typeface="CMU Sans Serif Medium" panose="02000603000000000000" pitchFamily="2" charset="0"/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0" b="0" i="0" dirty="0">
                <a:latin typeface="CMU Sans Serif Medium" panose="02000603000000000000" pitchFamily="2" charset="0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0" b="0" i="0" dirty="0">
                <a:latin typeface="CMU Sans Serif Medium" panose="02000603000000000000" pitchFamily="2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9"/>
            <a:ext cx="7461504" cy="590931"/>
          </a:xfrm>
        </p:spPr>
        <p:txBody>
          <a:bodyPr/>
          <a:lstStyle>
            <a:lvl1pPr algn="l">
              <a:defRPr sz="288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9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 i="0">
                <a:solidFill>
                  <a:schemeClr val="tx1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8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1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78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4"/>
            <a:ext cx="9976104" cy="535531"/>
          </a:xfrm>
        </p:spPr>
        <p:txBody>
          <a:bodyPr anchor="ctr"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28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 u="none" strike="noStrike" cap="none">
                <a:solidFill>
                  <a:schemeClr val="dk2"/>
                </a:solidFill>
              </a:defRPr>
            </a:lvl3pPr>
            <a:lvl4pPr marL="1828800" marR="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 i="0" u="none" strike="noStrike" cap="none">
                <a:solidFill>
                  <a:schemeClr val="lt2"/>
                </a:solidFill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 i="0" u="none" strike="noStrike" cap="none">
                <a:solidFill>
                  <a:schemeClr val="lt2"/>
                </a:solidFill>
              </a:defRPr>
            </a:lvl3pPr>
            <a:lvl4pPr marL="1828800" marR="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800" i="0" u="none" strike="noStrike" cap="none">
                <a:solidFill>
                  <a:schemeClr val="lt2"/>
                </a:solidFill>
              </a:defRPr>
            </a:lvl4pPr>
            <a:lvl5pPr marL="2286000" marR="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800" i="0" u="none" strike="noStrike" cap="none">
                <a:solidFill>
                  <a:schemeClr val="lt2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5"/>
          <p:cNvSpPr/>
          <p:nvPr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00" b="0" i="0" dirty="0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Trebuchet MS"/>
              </a:rPr>
              <a:t>NVIDIA CONFIDENTIAL. DO NOT DISTRIBUTE.</a:t>
            </a:r>
            <a:endParaRPr sz="800" b="0" i="0" dirty="0">
              <a:solidFill>
                <a:schemeClr val="dk2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Trebuchet MS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6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50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4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1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0" i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 Medium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869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90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7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40">
                <a:solidFill>
                  <a:schemeClr val="accent4"/>
                </a:solidFill>
              </a:defRPr>
            </a:lvl1pPr>
            <a:lvl2pPr marL="571511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47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713C9-D941-424F-A4D3-EBA959206410}"/>
              </a:ext>
            </a:extLst>
          </p:cNvPr>
          <p:cNvSpPr txBox="1"/>
          <p:nvPr userDrawn="1"/>
        </p:nvSpPr>
        <p:spPr>
          <a:xfrm>
            <a:off x="4705455" y="5855962"/>
            <a:ext cx="1571263" cy="21185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40" b="0" i="0" dirty="0" err="1">
                <a:solidFill>
                  <a:schemeClr val="accent5"/>
                </a:solidFill>
                <a:latin typeface="CMU Sans Serif Medium" panose="02000603000000000000" pitchFamily="2" charset="0"/>
              </a:rPr>
              <a:t>github.com</a:t>
            </a:r>
            <a:r>
              <a:rPr lang="en-US" sz="840" b="0" i="0" dirty="0">
                <a:solidFill>
                  <a:schemeClr val="accent5"/>
                </a:solidFill>
                <a:latin typeface="CMU Sans Serif Medium" panose="02000603000000000000" pitchFamily="2" charset="0"/>
              </a:rPr>
              <a:t>/</a:t>
            </a:r>
            <a:r>
              <a:rPr lang="en-US" sz="840" b="0" i="0" dirty="0" err="1">
                <a:solidFill>
                  <a:schemeClr val="accent5"/>
                </a:solidFill>
                <a:latin typeface="CMU Sans Serif Medium" panose="02000603000000000000" pitchFamily="2" charset="0"/>
              </a:rPr>
              <a:t>NVlabs</a:t>
            </a:r>
            <a:r>
              <a:rPr lang="en-US" sz="840" b="0" i="0" dirty="0">
                <a:solidFill>
                  <a:schemeClr val="accent5"/>
                </a:solidFill>
                <a:latin typeface="CMU Sans Serif Medium" panose="02000603000000000000" pitchFamily="2" charset="0"/>
              </a:rPr>
              <a:t>/</a:t>
            </a:r>
            <a:r>
              <a:rPr lang="en-US" sz="840" b="0" i="0" dirty="0" err="1">
                <a:solidFill>
                  <a:schemeClr val="accent5"/>
                </a:solidFill>
                <a:latin typeface="CMU Sans Serif Medium" panose="02000603000000000000" pitchFamily="2" charset="0"/>
              </a:rPr>
              <a:t>condensa</a:t>
            </a:r>
            <a:endParaRPr lang="en-US" sz="840" b="0" i="0" dirty="0">
              <a:solidFill>
                <a:schemeClr val="accent5"/>
              </a:solidFill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38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92" indent="-23019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40">
                <a:solidFill>
                  <a:schemeClr val="accent4"/>
                </a:solidFill>
              </a:defRPr>
            </a:lvl1pPr>
            <a:lvl2pPr marL="800116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913" indent="-16986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8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96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18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92" indent="-23019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40">
                <a:solidFill>
                  <a:schemeClr val="accent4"/>
                </a:solidFill>
              </a:defRPr>
            </a:lvl1pPr>
            <a:lvl2pPr marL="800116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913" indent="-16986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8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96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21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40">
                <a:solidFill>
                  <a:schemeClr val="accent4"/>
                </a:solidFill>
              </a:defRPr>
            </a:lvl1pPr>
            <a:lvl2pPr marL="571511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47" indent="0">
              <a:buClr>
                <a:schemeClr val="bg2"/>
              </a:buClr>
              <a:buSzPct val="100000"/>
              <a:buFontTx/>
              <a:buNone/>
              <a:defRPr sz="108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4" y="5767960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" b="0" i="0" kern="0" dirty="0">
                <a:solidFill>
                  <a:schemeClr val="bg1"/>
                </a:solidFill>
                <a:latin typeface="CMU Sans Serif Medium" panose="02000603000000000000" pitchFamily="2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70378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6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40">
                <a:solidFill>
                  <a:schemeClr val="accent4"/>
                </a:solidFill>
              </a:defRPr>
            </a:lvl1pPr>
            <a:lvl2pPr marL="571511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47" indent="0">
              <a:buClr>
                <a:schemeClr val="bg2"/>
              </a:buClr>
              <a:buSzPct val="100000"/>
              <a:buFontTx/>
              <a:buNone/>
              <a:defRPr sz="108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4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8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3" y="1798591"/>
            <a:ext cx="4204402" cy="618631"/>
          </a:xfrm>
        </p:spPr>
        <p:txBody>
          <a:bodyPr/>
          <a:lstStyle>
            <a:lvl1pPr algn="l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2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11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080">
                <a:solidFill>
                  <a:schemeClr val="accent4"/>
                </a:solidFill>
              </a:defRPr>
            </a:lvl2pPr>
            <a:lvl3pPr marL="1089047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96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3" y="2348398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33" y="1798591"/>
            <a:ext cx="4204402" cy="618631"/>
          </a:xfrm>
        </p:spPr>
        <p:txBody>
          <a:bodyPr/>
          <a:lstStyle>
            <a:lvl1pPr algn="l">
              <a:defRPr sz="288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2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11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080">
                <a:solidFill>
                  <a:schemeClr val="accent4"/>
                </a:solidFill>
              </a:defRPr>
            </a:lvl2pPr>
            <a:lvl3pPr marL="1089047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96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3" y="2348398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1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1"/>
            <a:ext cx="5440680" cy="618631"/>
          </a:xfrm>
        </p:spPr>
        <p:txBody>
          <a:bodyPr/>
          <a:lstStyle>
            <a:lvl1pPr algn="l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7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11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080">
                <a:solidFill>
                  <a:schemeClr val="accent4"/>
                </a:solidFill>
              </a:defRPr>
            </a:lvl2pPr>
            <a:lvl3pPr marL="1089047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960" b="0" i="0">
                <a:solidFill>
                  <a:schemeClr val="accent4"/>
                </a:solidFill>
                <a:latin typeface="CMU Sans Serif Medium" panose="02000603000000000000" pitchFamily="2" charset="0"/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7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 i="0">
                <a:solidFill>
                  <a:schemeClr val="tx2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622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9"/>
            <a:ext cx="5376672" cy="1373939"/>
          </a:xfrm>
        </p:spPr>
        <p:txBody>
          <a:bodyPr anchor="b"/>
          <a:lstStyle>
            <a:lvl1pPr algn="ctr">
              <a:defRPr sz="348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71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7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0" b="0" i="0" dirty="0">
                <a:latin typeface="CMU Sans Serif Medium" panose="02000603000000000000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4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4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4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4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0" b="0" i="0" dirty="0">
                <a:latin typeface="CMU Sans Serif Medium" panose="02000603000000000000" pitchFamily="2" charset="0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0" b="0" i="0" dirty="0">
                <a:latin typeface="CMU Sans Serif Medium" panose="02000603000000000000" pitchFamily="2" charset="0"/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0" b="0" i="0" dirty="0">
                <a:latin typeface="CMU Sans Serif Medium" panose="02000603000000000000" pitchFamily="2" charset="0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0" b="0" i="0" dirty="0">
                <a:latin typeface="CMU Sans Serif Medium" panose="02000603000000000000" pitchFamily="2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9"/>
            <a:ext cx="7461504" cy="590931"/>
          </a:xfrm>
        </p:spPr>
        <p:txBody>
          <a:bodyPr/>
          <a:lstStyle>
            <a:lvl1pPr algn="l">
              <a:defRPr sz="288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9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 i="0">
                <a:solidFill>
                  <a:schemeClr val="tx1"/>
                </a:solidFill>
                <a:latin typeface="CMU Sans Serif Medium" panose="02000603000000000000" pitchFamily="2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72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4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6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0" b="0" i="0" dirty="0">
              <a:latin typeface="CMU Sans Serif Medium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4"/>
            <a:ext cx="9976104" cy="535531"/>
          </a:xfrm>
        </p:spPr>
        <p:txBody>
          <a:bodyPr anchor="ctr"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406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 dirty="0"/>
          </a:p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5905833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592211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 i="0" u="none" strike="noStrike" cap="none">
                <a:solidFill>
                  <a:schemeClr val="lt2"/>
                </a:solidFill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 i="0" u="none" strike="noStrike" cap="none">
                <a:solidFill>
                  <a:schemeClr val="lt2"/>
                </a:solidFill>
              </a:defRPr>
            </a:lvl3pPr>
            <a:lvl4pPr marL="1828800" marR="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800" i="0" u="none" strike="noStrike" cap="none">
                <a:solidFill>
                  <a:schemeClr val="lt2"/>
                </a:solidFill>
              </a:defRPr>
            </a:lvl4pPr>
            <a:lvl5pPr marL="2286000" marR="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800" i="0" u="none" strike="noStrike" cap="none">
                <a:solidFill>
                  <a:schemeClr val="lt2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200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498348" y="2111661"/>
            <a:ext cx="4945063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2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2"/>
                </a:solidFill>
              </a:defRPr>
            </a:lvl3pPr>
            <a:lvl4pPr marL="1828800" marR="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 i="0" u="none" strike="noStrike" cap="none">
                <a:solidFill>
                  <a:schemeClr val="lt1"/>
                </a:solidFill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 i="0" u="none" strike="noStrike" cap="none">
                <a:solidFill>
                  <a:schemeClr val="lt1"/>
                </a:solidFill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 sz="1800" i="0" u="none" strike="noStrike" cap="none">
                <a:solidFill>
                  <a:schemeClr val="dk2"/>
                </a:solidFill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 sz="1800" i="0" u="none" strike="noStrike" cap="none">
                <a:solidFill>
                  <a:schemeClr val="dk2"/>
                </a:solidFill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 sz="1800" i="0" u="none" strike="noStrike" cap="none">
                <a:solidFill>
                  <a:schemeClr val="dk2"/>
                </a:solidFill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5529390" y="2111661"/>
            <a:ext cx="4945062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2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2"/>
                </a:solidFill>
              </a:defRPr>
            </a:lvl3pPr>
            <a:lvl4pPr marL="1828800" marR="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 i="0" u="none" strike="noStrike" cap="none">
                <a:solidFill>
                  <a:schemeClr val="lt1"/>
                </a:solidFill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 i="0" u="none" strike="noStrike" cap="none">
                <a:solidFill>
                  <a:schemeClr val="lt1"/>
                </a:solidFill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 sz="1800" i="0" u="none" strike="noStrike" cap="none">
                <a:solidFill>
                  <a:schemeClr val="dk2"/>
                </a:solidFill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 sz="1800" i="0" u="none" strike="noStrike" cap="none">
                <a:solidFill>
                  <a:schemeClr val="dk2"/>
                </a:solidFill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 sz="1800" i="0" u="none" strike="noStrike" cap="none">
                <a:solidFill>
                  <a:schemeClr val="dk2"/>
                </a:solidFill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3"/>
          </p:nvPr>
        </p:nvSpPr>
        <p:spPr>
          <a:xfrm>
            <a:off x="498348" y="118056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 i="0" u="none" strike="noStrike" cap="none">
                <a:solidFill>
                  <a:schemeClr val="lt2"/>
                </a:solidFill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 i="0" u="none" strike="noStrike" cap="none">
                <a:solidFill>
                  <a:schemeClr val="lt2"/>
                </a:solidFill>
              </a:defRPr>
            </a:lvl3pPr>
            <a:lvl4pPr marL="1828800" marR="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800" i="0" u="none" strike="noStrike" cap="none">
                <a:solidFill>
                  <a:schemeClr val="lt2"/>
                </a:solidFill>
              </a:defRPr>
            </a:lvl4pPr>
            <a:lvl5pPr marL="2286000" marR="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800" i="0" u="none" strike="noStrike" cap="none">
                <a:solidFill>
                  <a:schemeClr val="lt2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tects Daughter"/>
              <a:buNone/>
              <a:defRPr sz="3600" b="1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200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180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160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–"/>
              <a:defRPr sz="200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/>
          <p:nvPr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50" b="0" i="0" cap="none">
                <a:solidFill>
                  <a:schemeClr val="accent4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Trebuchet MS"/>
              </a:rPr>
              <a:t>‹#›</a:t>
            </a:fld>
            <a:r>
              <a:rPr lang="en-US" sz="1050" cap="none" dirty="0">
                <a:solidFill>
                  <a:srgbClr val="12FEB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50" cap="none" dirty="0">
              <a:solidFill>
                <a:srgbClr val="12FEB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" name="Google Shape;15;p1"/>
          <p:cNvGrpSpPr/>
          <p:nvPr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16" name="Google Shape;16;p1"/>
            <p:cNvSpPr/>
            <p:nvPr/>
          </p:nvSpPr>
          <p:spPr>
            <a:xfrm>
              <a:off x="3761772" y="-980905"/>
              <a:ext cx="70326" cy="686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655" y="53493"/>
                  </a:moveTo>
                  <a:cubicBezTo>
                    <a:pt x="49655" y="37590"/>
                    <a:pt x="49655" y="37590"/>
                    <a:pt x="49655" y="37590"/>
                  </a:cubicBezTo>
                  <a:cubicBezTo>
                    <a:pt x="59310" y="37590"/>
                    <a:pt x="59310" y="37590"/>
                    <a:pt x="59310" y="37590"/>
                  </a:cubicBezTo>
                  <a:cubicBezTo>
                    <a:pt x="64827" y="37590"/>
                    <a:pt x="71724" y="39036"/>
                    <a:pt x="71724" y="44819"/>
                  </a:cubicBezTo>
                  <a:cubicBezTo>
                    <a:pt x="71724" y="52048"/>
                    <a:pt x="68965" y="53493"/>
                    <a:pt x="62068" y="53493"/>
                  </a:cubicBezTo>
                  <a:cubicBezTo>
                    <a:pt x="49655" y="53493"/>
                    <a:pt x="49655" y="53493"/>
                    <a:pt x="49655" y="53493"/>
                  </a:cubicBezTo>
                  <a:moveTo>
                    <a:pt x="49655" y="65060"/>
                  </a:moveTo>
                  <a:cubicBezTo>
                    <a:pt x="56551" y="65060"/>
                    <a:pt x="56551" y="65060"/>
                    <a:pt x="56551" y="65060"/>
                  </a:cubicBezTo>
                  <a:cubicBezTo>
                    <a:pt x="71724" y="91084"/>
                    <a:pt x="71724" y="91084"/>
                    <a:pt x="71724" y="91084"/>
                  </a:cubicBezTo>
                  <a:cubicBezTo>
                    <a:pt x="86896" y="91084"/>
                    <a:pt x="86896" y="91084"/>
                    <a:pt x="86896" y="91084"/>
                  </a:cubicBezTo>
                  <a:cubicBezTo>
                    <a:pt x="71724" y="63614"/>
                    <a:pt x="71724" y="63614"/>
                    <a:pt x="71724" y="63614"/>
                  </a:cubicBezTo>
                  <a:cubicBezTo>
                    <a:pt x="80000" y="62168"/>
                    <a:pt x="86896" y="59277"/>
                    <a:pt x="86896" y="46265"/>
                  </a:cubicBezTo>
                  <a:cubicBezTo>
                    <a:pt x="86896" y="31807"/>
                    <a:pt x="77241" y="27469"/>
                    <a:pt x="60689" y="27469"/>
                  </a:cubicBezTo>
                  <a:cubicBezTo>
                    <a:pt x="35862" y="27469"/>
                    <a:pt x="35862" y="27469"/>
                    <a:pt x="35862" y="27469"/>
                  </a:cubicBezTo>
                  <a:cubicBezTo>
                    <a:pt x="35862" y="91084"/>
                    <a:pt x="35862" y="91084"/>
                    <a:pt x="35862" y="91084"/>
                  </a:cubicBezTo>
                  <a:cubicBezTo>
                    <a:pt x="49655" y="91084"/>
                    <a:pt x="49655" y="91084"/>
                    <a:pt x="49655" y="91084"/>
                  </a:cubicBezTo>
                  <a:cubicBezTo>
                    <a:pt x="49655" y="65060"/>
                    <a:pt x="49655" y="65060"/>
                    <a:pt x="49655" y="65060"/>
                  </a:cubicBezTo>
                  <a:moveTo>
                    <a:pt x="120000" y="59277"/>
                  </a:moveTo>
                  <a:cubicBezTo>
                    <a:pt x="120000" y="21686"/>
                    <a:pt x="91034" y="0"/>
                    <a:pt x="60689" y="0"/>
                  </a:cubicBezTo>
                  <a:cubicBezTo>
                    <a:pt x="28965" y="0"/>
                    <a:pt x="0" y="21686"/>
                    <a:pt x="0" y="59277"/>
                  </a:cubicBezTo>
                  <a:cubicBezTo>
                    <a:pt x="0" y="96867"/>
                    <a:pt x="28965" y="119999"/>
                    <a:pt x="60689" y="119999"/>
                  </a:cubicBezTo>
                  <a:cubicBezTo>
                    <a:pt x="91034" y="119999"/>
                    <a:pt x="120000" y="96867"/>
                    <a:pt x="120000" y="59277"/>
                  </a:cubicBezTo>
                  <a:moveTo>
                    <a:pt x="102068" y="59277"/>
                  </a:moveTo>
                  <a:cubicBezTo>
                    <a:pt x="102068" y="86746"/>
                    <a:pt x="82758" y="105542"/>
                    <a:pt x="60689" y="105542"/>
                  </a:cubicBezTo>
                  <a:cubicBezTo>
                    <a:pt x="60689" y="105542"/>
                    <a:pt x="60689" y="105542"/>
                    <a:pt x="60689" y="105542"/>
                  </a:cubicBezTo>
                  <a:cubicBezTo>
                    <a:pt x="35862" y="105542"/>
                    <a:pt x="17931" y="86746"/>
                    <a:pt x="17931" y="59277"/>
                  </a:cubicBezTo>
                  <a:cubicBezTo>
                    <a:pt x="17931" y="31807"/>
                    <a:pt x="35862" y="13012"/>
                    <a:pt x="60689" y="13012"/>
                  </a:cubicBezTo>
                  <a:cubicBezTo>
                    <a:pt x="82758" y="13012"/>
                    <a:pt x="102068" y="31807"/>
                    <a:pt x="102068" y="592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700563" y="-1309093"/>
              <a:ext cx="2039443" cy="3851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904" y="0"/>
                  </a:moveTo>
                  <a:cubicBezTo>
                    <a:pt x="49904" y="120000"/>
                    <a:pt x="49904" y="120000"/>
                    <a:pt x="49904" y="120000"/>
                  </a:cubicBezTo>
                  <a:cubicBezTo>
                    <a:pt x="56238" y="120000"/>
                    <a:pt x="56238" y="120000"/>
                    <a:pt x="56238" y="120000"/>
                  </a:cubicBezTo>
                  <a:cubicBezTo>
                    <a:pt x="56238" y="0"/>
                    <a:pt x="56238" y="0"/>
                    <a:pt x="56238" y="0"/>
                  </a:cubicBezTo>
                  <a:lnTo>
                    <a:pt x="49904" y="0"/>
                  </a:lnTo>
                  <a:close/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6380" y="120000"/>
                    <a:pt x="6380" y="120000"/>
                    <a:pt x="6380" y="120000"/>
                  </a:cubicBezTo>
                  <a:cubicBezTo>
                    <a:pt x="6380" y="26694"/>
                    <a:pt x="6380" y="26694"/>
                    <a:pt x="6380" y="26694"/>
                  </a:cubicBezTo>
                  <a:cubicBezTo>
                    <a:pt x="11380" y="26949"/>
                    <a:pt x="11380" y="26949"/>
                    <a:pt x="11380" y="26949"/>
                  </a:cubicBezTo>
                  <a:cubicBezTo>
                    <a:pt x="13000" y="26949"/>
                    <a:pt x="14142" y="28983"/>
                    <a:pt x="14952" y="33559"/>
                  </a:cubicBezTo>
                  <a:cubicBezTo>
                    <a:pt x="15952" y="39152"/>
                    <a:pt x="16380" y="48559"/>
                    <a:pt x="16380" y="65338"/>
                  </a:cubicBezTo>
                  <a:cubicBezTo>
                    <a:pt x="16380" y="120000"/>
                    <a:pt x="16380" y="120000"/>
                    <a:pt x="16380" y="120000"/>
                  </a:cubicBezTo>
                  <a:cubicBezTo>
                    <a:pt x="22571" y="120000"/>
                    <a:pt x="22571" y="120000"/>
                    <a:pt x="22571" y="120000"/>
                  </a:cubicBezTo>
                  <a:cubicBezTo>
                    <a:pt x="22571" y="53644"/>
                    <a:pt x="22571" y="53644"/>
                    <a:pt x="22571" y="53644"/>
                  </a:cubicBezTo>
                  <a:cubicBezTo>
                    <a:pt x="22571" y="6355"/>
                    <a:pt x="16904" y="0"/>
                    <a:pt x="11380" y="0"/>
                  </a:cubicBezTo>
                  <a:lnTo>
                    <a:pt x="0" y="0"/>
                  </a:lnTo>
                  <a:close/>
                  <a:moveTo>
                    <a:pt x="60095" y="0"/>
                  </a:moveTo>
                  <a:cubicBezTo>
                    <a:pt x="60095" y="120000"/>
                    <a:pt x="60095" y="120000"/>
                    <a:pt x="60095" y="120000"/>
                  </a:cubicBezTo>
                  <a:cubicBezTo>
                    <a:pt x="70428" y="120000"/>
                    <a:pt x="70428" y="120000"/>
                    <a:pt x="70428" y="120000"/>
                  </a:cubicBezTo>
                  <a:cubicBezTo>
                    <a:pt x="75904" y="120000"/>
                    <a:pt x="77666" y="115169"/>
                    <a:pt x="79619" y="104237"/>
                  </a:cubicBezTo>
                  <a:cubicBezTo>
                    <a:pt x="81000" y="96610"/>
                    <a:pt x="81857" y="79830"/>
                    <a:pt x="81857" y="61525"/>
                  </a:cubicBezTo>
                  <a:cubicBezTo>
                    <a:pt x="81857" y="44491"/>
                    <a:pt x="81142" y="29491"/>
                    <a:pt x="79809" y="20084"/>
                  </a:cubicBezTo>
                  <a:cubicBezTo>
                    <a:pt x="77476" y="3305"/>
                    <a:pt x="74095" y="0"/>
                    <a:pt x="69000" y="0"/>
                  </a:cubicBezTo>
                  <a:lnTo>
                    <a:pt x="60095" y="0"/>
                  </a:lnTo>
                  <a:close/>
                  <a:moveTo>
                    <a:pt x="66428" y="26186"/>
                  </a:moveTo>
                  <a:cubicBezTo>
                    <a:pt x="69142" y="26186"/>
                    <a:pt x="69142" y="26186"/>
                    <a:pt x="69142" y="26186"/>
                  </a:cubicBezTo>
                  <a:cubicBezTo>
                    <a:pt x="73095" y="26186"/>
                    <a:pt x="75666" y="35593"/>
                    <a:pt x="75666" y="60254"/>
                  </a:cubicBezTo>
                  <a:cubicBezTo>
                    <a:pt x="75666" y="84915"/>
                    <a:pt x="73095" y="94576"/>
                    <a:pt x="69142" y="94576"/>
                  </a:cubicBezTo>
                  <a:cubicBezTo>
                    <a:pt x="66428" y="94576"/>
                    <a:pt x="66428" y="94576"/>
                    <a:pt x="66428" y="94576"/>
                  </a:cubicBezTo>
                  <a:lnTo>
                    <a:pt x="66428" y="26186"/>
                  </a:lnTo>
                  <a:close/>
                  <a:moveTo>
                    <a:pt x="40761" y="0"/>
                  </a:moveTo>
                  <a:cubicBezTo>
                    <a:pt x="35476" y="95084"/>
                    <a:pt x="35476" y="95084"/>
                    <a:pt x="35476" y="95084"/>
                  </a:cubicBezTo>
                  <a:cubicBezTo>
                    <a:pt x="30380" y="0"/>
                    <a:pt x="30380" y="0"/>
                    <a:pt x="30380" y="0"/>
                  </a:cubicBezTo>
                  <a:cubicBezTo>
                    <a:pt x="23523" y="0"/>
                    <a:pt x="23523" y="0"/>
                    <a:pt x="23523" y="0"/>
                  </a:cubicBezTo>
                  <a:cubicBezTo>
                    <a:pt x="30761" y="120000"/>
                    <a:pt x="30761" y="120000"/>
                    <a:pt x="30761" y="120000"/>
                  </a:cubicBezTo>
                  <a:cubicBezTo>
                    <a:pt x="39904" y="120000"/>
                    <a:pt x="39904" y="120000"/>
                    <a:pt x="39904" y="120000"/>
                  </a:cubicBezTo>
                  <a:cubicBezTo>
                    <a:pt x="47238" y="0"/>
                    <a:pt x="47238" y="0"/>
                    <a:pt x="47238" y="0"/>
                  </a:cubicBezTo>
                  <a:lnTo>
                    <a:pt x="40761" y="0"/>
                  </a:lnTo>
                  <a:close/>
                  <a:moveTo>
                    <a:pt x="84809" y="120000"/>
                  </a:moveTo>
                  <a:cubicBezTo>
                    <a:pt x="91190" y="120000"/>
                    <a:pt x="91190" y="120000"/>
                    <a:pt x="91190" y="120000"/>
                  </a:cubicBezTo>
                  <a:cubicBezTo>
                    <a:pt x="91190" y="0"/>
                    <a:pt x="91190" y="0"/>
                    <a:pt x="91190" y="0"/>
                  </a:cubicBezTo>
                  <a:cubicBezTo>
                    <a:pt x="84809" y="0"/>
                    <a:pt x="84809" y="0"/>
                    <a:pt x="84809" y="0"/>
                  </a:cubicBezTo>
                  <a:lnTo>
                    <a:pt x="84809" y="120000"/>
                  </a:lnTo>
                  <a:close/>
                  <a:moveTo>
                    <a:pt x="102619" y="254"/>
                  </a:moveTo>
                  <a:cubicBezTo>
                    <a:pt x="93761" y="120000"/>
                    <a:pt x="93761" y="120000"/>
                    <a:pt x="93761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01428" y="98898"/>
                    <a:pt x="101428" y="98898"/>
                    <a:pt x="101428" y="98898"/>
                  </a:cubicBezTo>
                  <a:cubicBezTo>
                    <a:pt x="111904" y="98898"/>
                    <a:pt x="111904" y="98898"/>
                    <a:pt x="111904" y="98898"/>
                  </a:cubicBezTo>
                  <a:cubicBezTo>
                    <a:pt x="113238" y="120000"/>
                    <a:pt x="113238" y="120000"/>
                    <a:pt x="113238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1095" y="254"/>
                    <a:pt x="111095" y="254"/>
                    <a:pt x="111095" y="254"/>
                  </a:cubicBezTo>
                  <a:lnTo>
                    <a:pt x="102619" y="254"/>
                  </a:lnTo>
                  <a:close/>
                  <a:moveTo>
                    <a:pt x="106714" y="22118"/>
                  </a:moveTo>
                  <a:cubicBezTo>
                    <a:pt x="110571" y="78050"/>
                    <a:pt x="110571" y="78050"/>
                    <a:pt x="110571" y="78050"/>
                  </a:cubicBezTo>
                  <a:cubicBezTo>
                    <a:pt x="102761" y="78050"/>
                    <a:pt x="102761" y="78050"/>
                    <a:pt x="102761" y="78050"/>
                  </a:cubicBezTo>
                  <a:lnTo>
                    <a:pt x="106714" y="22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677492" y="-1417931"/>
              <a:ext cx="877396" cy="5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751" y="35766"/>
                  </a:moveTo>
                  <a:cubicBezTo>
                    <a:pt x="44751" y="24902"/>
                    <a:pt x="44751" y="24902"/>
                    <a:pt x="44751" y="24902"/>
                  </a:cubicBezTo>
                  <a:cubicBezTo>
                    <a:pt x="45524" y="24902"/>
                    <a:pt x="46187" y="24735"/>
                    <a:pt x="46850" y="24735"/>
                  </a:cubicBezTo>
                  <a:cubicBezTo>
                    <a:pt x="66519" y="23899"/>
                    <a:pt x="79447" y="50306"/>
                    <a:pt x="79447" y="50306"/>
                  </a:cubicBezTo>
                  <a:cubicBezTo>
                    <a:pt x="79447" y="50306"/>
                    <a:pt x="65524" y="79554"/>
                    <a:pt x="50607" y="79554"/>
                  </a:cubicBezTo>
                  <a:cubicBezTo>
                    <a:pt x="48397" y="79554"/>
                    <a:pt x="46519" y="78885"/>
                    <a:pt x="44751" y="78050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52375" y="46629"/>
                    <a:pt x="53922" y="51643"/>
                    <a:pt x="58563" y="63175"/>
                  </a:cubicBezTo>
                  <a:cubicBezTo>
                    <a:pt x="68729" y="50139"/>
                    <a:pt x="68729" y="50139"/>
                    <a:pt x="68729" y="50139"/>
                  </a:cubicBezTo>
                  <a:cubicBezTo>
                    <a:pt x="68729" y="50139"/>
                    <a:pt x="61325" y="35431"/>
                    <a:pt x="48729" y="35431"/>
                  </a:cubicBezTo>
                  <a:cubicBezTo>
                    <a:pt x="47403" y="35431"/>
                    <a:pt x="46077" y="35598"/>
                    <a:pt x="44751" y="35766"/>
                  </a:cubicBezTo>
                  <a:moveTo>
                    <a:pt x="44751" y="0"/>
                  </a:moveTo>
                  <a:cubicBezTo>
                    <a:pt x="44751" y="16211"/>
                    <a:pt x="44751" y="16211"/>
                    <a:pt x="44751" y="16211"/>
                  </a:cubicBezTo>
                  <a:cubicBezTo>
                    <a:pt x="45524" y="16044"/>
                    <a:pt x="46187" y="16044"/>
                    <a:pt x="46850" y="15877"/>
                  </a:cubicBezTo>
                  <a:cubicBezTo>
                    <a:pt x="74143" y="14540"/>
                    <a:pt x="91933" y="49805"/>
                    <a:pt x="91933" y="49805"/>
                  </a:cubicBezTo>
                  <a:cubicBezTo>
                    <a:pt x="91933" y="49805"/>
                    <a:pt x="71491" y="87409"/>
                    <a:pt x="50276" y="87409"/>
                  </a:cubicBezTo>
                  <a:cubicBezTo>
                    <a:pt x="48287" y="87409"/>
                    <a:pt x="46519" y="87075"/>
                    <a:pt x="44751" y="86573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46298" y="96935"/>
                    <a:pt x="47734" y="97103"/>
                    <a:pt x="49392" y="97103"/>
                  </a:cubicBezTo>
                  <a:cubicBezTo>
                    <a:pt x="69171" y="97103"/>
                    <a:pt x="83425" y="81727"/>
                    <a:pt x="97348" y="63676"/>
                  </a:cubicBezTo>
                  <a:cubicBezTo>
                    <a:pt x="99668" y="66518"/>
                    <a:pt x="109060" y="73203"/>
                    <a:pt x="110939" y="76211"/>
                  </a:cubicBezTo>
                  <a:cubicBezTo>
                    <a:pt x="97790" y="92924"/>
                    <a:pt x="67071" y="106295"/>
                    <a:pt x="49613" y="106295"/>
                  </a:cubicBezTo>
                  <a:cubicBezTo>
                    <a:pt x="47955" y="106295"/>
                    <a:pt x="46408" y="106295"/>
                    <a:pt x="44751" y="105961"/>
                  </a:cubicBezTo>
                  <a:cubicBezTo>
                    <a:pt x="44751" y="120000"/>
                    <a:pt x="44751" y="120000"/>
                    <a:pt x="4475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44751" y="0"/>
                  </a:lnTo>
                  <a:close/>
                  <a:moveTo>
                    <a:pt x="44751" y="78050"/>
                  </a:moveTo>
                  <a:cubicBezTo>
                    <a:pt x="44751" y="86573"/>
                    <a:pt x="44751" y="86573"/>
                    <a:pt x="44751" y="86573"/>
                  </a:cubicBezTo>
                  <a:cubicBezTo>
                    <a:pt x="26519" y="81727"/>
                    <a:pt x="21436" y="52980"/>
                    <a:pt x="21436" y="52980"/>
                  </a:cubicBezTo>
                  <a:cubicBezTo>
                    <a:pt x="21436" y="52980"/>
                    <a:pt x="30165" y="38105"/>
                    <a:pt x="44751" y="35766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37127" y="43788"/>
                    <a:pt x="31049" y="54651"/>
                    <a:pt x="31049" y="54651"/>
                  </a:cubicBezTo>
                  <a:cubicBezTo>
                    <a:pt x="31049" y="54651"/>
                    <a:pt x="34475" y="72869"/>
                    <a:pt x="44751" y="78050"/>
                  </a:cubicBezTo>
                  <a:moveTo>
                    <a:pt x="12265" y="51643"/>
                  </a:moveTo>
                  <a:cubicBezTo>
                    <a:pt x="12265" y="51643"/>
                    <a:pt x="23093" y="27409"/>
                    <a:pt x="44751" y="24902"/>
                  </a:cubicBezTo>
                  <a:cubicBezTo>
                    <a:pt x="44751" y="16211"/>
                    <a:pt x="44751" y="16211"/>
                    <a:pt x="44751" y="16211"/>
                  </a:cubicBezTo>
                  <a:cubicBezTo>
                    <a:pt x="20773" y="19052"/>
                    <a:pt x="0" y="49805"/>
                    <a:pt x="0" y="49805"/>
                  </a:cubicBezTo>
                  <a:cubicBezTo>
                    <a:pt x="0" y="49805"/>
                    <a:pt x="11712" y="101281"/>
                    <a:pt x="44751" y="105961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20552" y="92089"/>
                    <a:pt x="12265" y="51643"/>
                    <a:pt x="12265" y="5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0" i="0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Trebuchet M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4" y="521209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6" y="5875678"/>
            <a:ext cx="32102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20" b="0" i="0" kern="1200" smtClean="0">
                <a:solidFill>
                  <a:schemeClr val="accent5"/>
                </a:solidFill>
                <a:latin typeface="CMU Sans Serif Medium" panose="02000603000000000000" pitchFamily="2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720" b="0" i="0" cap="none" baseline="0" dirty="0">
                <a:solidFill>
                  <a:schemeClr val="accent5"/>
                </a:solidFill>
                <a:latin typeface="CMU Sans Serif Medium" panose="02000603000000000000" pitchFamily="2" charset="0"/>
              </a:rPr>
              <a:t> </a:t>
            </a:r>
            <a:endParaRPr lang="en-US" sz="720" b="0" i="0" cap="none" dirty="0">
              <a:solidFill>
                <a:schemeClr val="accent5"/>
              </a:solidFill>
              <a:latin typeface="CMU Sans Serif Medium" panose="02000603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288290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2076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i="0" cap="all" baseline="0">
          <a:solidFill>
            <a:schemeClr val="bg1"/>
          </a:solidFill>
          <a:latin typeface="CMU Sans Serif Medium" panose="02000603000000000000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1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2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3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40" b="0" i="0">
          <a:solidFill>
            <a:schemeClr val="accent4"/>
          </a:solidFill>
          <a:latin typeface="CMU Sans Serif Medium" panose="02000603000000000000" pitchFamily="2" charset="0"/>
          <a:ea typeface="+mn-ea"/>
          <a:cs typeface="+mn-cs"/>
        </a:defRPr>
      </a:lvl1pPr>
      <a:lvl2pPr marL="571511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 i="0">
          <a:solidFill>
            <a:schemeClr val="accent4"/>
          </a:solidFill>
          <a:latin typeface="CMU Sans Serif Medium" panose="02000603000000000000" pitchFamily="2" charset="0"/>
        </a:defRPr>
      </a:lvl2pPr>
      <a:lvl3pPr marL="1089047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61" indent="-228605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67" indent="-228605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76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86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95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604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4" y="521209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6" y="5875678"/>
            <a:ext cx="32102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20" b="0" i="0" kern="1200" smtClean="0">
                <a:solidFill>
                  <a:schemeClr val="accent5"/>
                </a:solidFill>
                <a:latin typeface="CMU Sans Serif Medium" panose="02000603000000000000" pitchFamily="2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720" b="0" i="0" cap="none" baseline="0" dirty="0">
                <a:solidFill>
                  <a:schemeClr val="accent5"/>
                </a:solidFill>
                <a:latin typeface="CMU Sans Serif Medium" panose="02000603000000000000" pitchFamily="2" charset="0"/>
              </a:rPr>
              <a:t> </a:t>
            </a:r>
            <a:endParaRPr lang="en-US" sz="720" b="0" i="0" cap="none" dirty="0">
              <a:solidFill>
                <a:schemeClr val="accent5"/>
              </a:solidFill>
              <a:latin typeface="CMU Sans Serif Medium" panose="02000603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288290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119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i="0" cap="all" baseline="0">
          <a:solidFill>
            <a:schemeClr val="bg1"/>
          </a:solidFill>
          <a:latin typeface="CMU Sans Serif Medium" panose="02000603000000000000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1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2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3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40" b="0" i="0">
          <a:solidFill>
            <a:schemeClr val="accent4"/>
          </a:solidFill>
          <a:latin typeface="CMU Sans Serif Medium" panose="02000603000000000000" pitchFamily="2" charset="0"/>
          <a:ea typeface="+mn-ea"/>
          <a:cs typeface="+mn-cs"/>
        </a:defRPr>
      </a:lvl1pPr>
      <a:lvl2pPr marL="571511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 i="0">
          <a:solidFill>
            <a:schemeClr val="accent4"/>
          </a:solidFill>
          <a:latin typeface="CMU Sans Serif Medium" panose="02000603000000000000" pitchFamily="2" charset="0"/>
        </a:defRPr>
      </a:lvl2pPr>
      <a:lvl3pPr marL="1089047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61" indent="-228605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67" indent="-228605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76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86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95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604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gtc/2020/video/s21599-vi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vlabs.github.io/condensa" TargetMode="External"/><Relationship Id="rId2" Type="http://schemas.openxmlformats.org/officeDocument/2006/relationships/hyperlink" Target="https://github.com/NVlabs/condensa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arxiv.org/abs/1911.02497" TargetMode="External"/><Relationship Id="rId4" Type="http://schemas.openxmlformats.org/officeDocument/2006/relationships/hyperlink" Target="https://ieeexplore.ieee.org/document/9151283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2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>
          <a:xfrm>
            <a:off x="684601" y="4636898"/>
            <a:ext cx="9937864" cy="5194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Vinu Joseph, </a:t>
            </a:r>
            <a:r>
              <a:rPr lang="en-US" dirty="0" err="1">
                <a:solidFill>
                  <a:schemeClr val="bg1"/>
                </a:solidFill>
              </a:rPr>
              <a:t>Nithin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Chalapathi</a:t>
            </a:r>
            <a:r>
              <a:rPr lang="en-US" dirty="0">
                <a:solidFill>
                  <a:schemeClr val="bg1"/>
                </a:solidFill>
              </a:rPr>
              <a:t>, Aditya </a:t>
            </a:r>
            <a:r>
              <a:rPr lang="en-US" dirty="0" err="1">
                <a:solidFill>
                  <a:schemeClr val="bg1"/>
                </a:solidFill>
              </a:rPr>
              <a:t>Bhaskara</a:t>
            </a:r>
            <a:r>
              <a:rPr lang="en-US" dirty="0">
                <a:solidFill>
                  <a:schemeClr val="bg1"/>
                </a:solidFill>
              </a:rPr>
              <a:t>, </a:t>
            </a:r>
          </a:p>
          <a:p>
            <a:r>
              <a:rPr lang="en-US" dirty="0">
                <a:solidFill>
                  <a:schemeClr val="bg1"/>
                </a:solidFill>
              </a:rPr>
              <a:t>Ganesh Gopalakrishnan, Pavel </a:t>
            </a:r>
            <a:r>
              <a:rPr lang="en-US" dirty="0" err="1">
                <a:solidFill>
                  <a:schemeClr val="bg1"/>
                </a:solidFill>
              </a:rPr>
              <a:t>Panchekha</a:t>
            </a:r>
            <a:r>
              <a:rPr lang="en-US" dirty="0">
                <a:solidFill>
                  <a:schemeClr val="bg1"/>
                </a:solidFill>
              </a:rPr>
              <a:t> and Mu Zhang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462CD687-5EB0-484E-B32A-EC9BD7D65EBC}"/>
              </a:ext>
            </a:extLst>
          </p:cNvPr>
          <p:cNvSpPr txBox="1">
            <a:spLocks/>
          </p:cNvSpPr>
          <p:nvPr/>
        </p:nvSpPr>
        <p:spPr bwMode="auto">
          <a:xfrm>
            <a:off x="684601" y="3218400"/>
            <a:ext cx="9937865" cy="141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b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6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73B900"/>
                </a:solidFill>
                <a:latin typeface="Arial" charset="0"/>
              </a:defRPr>
            </a:lvl5pPr>
            <a:lvl6pPr marL="762015" algn="l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73B900"/>
                </a:solidFill>
                <a:latin typeface="Arial" charset="0"/>
              </a:defRPr>
            </a:lvl6pPr>
            <a:lvl7pPr marL="1524030" algn="l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73B900"/>
                </a:solidFill>
                <a:latin typeface="Arial" charset="0"/>
              </a:defRPr>
            </a:lvl7pPr>
            <a:lvl8pPr marL="2286046" algn="l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73B900"/>
                </a:solidFill>
                <a:latin typeface="Arial" charset="0"/>
              </a:defRPr>
            </a:lvl8pPr>
            <a:lvl9pPr marL="3048061" algn="l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548640"/>
            <a:r>
              <a:rPr lang="en-US" sz="2880" dirty="0">
                <a:solidFill>
                  <a:schemeClr val="tx2"/>
                </a:solidFill>
                <a:latin typeface="CMU Sans Serif Medium" panose="02000603000000000000" pitchFamily="2" charset="0"/>
              </a:rPr>
              <a:t>Correctness-Preserving</a:t>
            </a:r>
            <a:br>
              <a:rPr lang="en-US" sz="2880" dirty="0">
                <a:solidFill>
                  <a:schemeClr val="tx2"/>
                </a:solidFill>
                <a:latin typeface="CMU Sans Serif Medium" panose="02000603000000000000" pitchFamily="2" charset="0"/>
              </a:rPr>
            </a:br>
            <a:r>
              <a:rPr lang="en-US" sz="2880" dirty="0">
                <a:solidFill>
                  <a:schemeClr val="bg1"/>
                </a:solidFill>
                <a:latin typeface="CMU Sans Serif Medium" panose="02000603000000000000" pitchFamily="2" charset="0"/>
              </a:rPr>
              <a:t>compression of </a:t>
            </a:r>
            <a:r>
              <a:rPr lang="en-US" sz="2880" dirty="0">
                <a:solidFill>
                  <a:schemeClr val="accent1"/>
                </a:solidFill>
                <a:latin typeface="CMU Sans Serif Medium" panose="02000603000000000000" pitchFamily="2" charset="0"/>
              </a:rPr>
              <a:t>datasets</a:t>
            </a:r>
            <a:r>
              <a:rPr lang="en-US" sz="2880" dirty="0">
                <a:solidFill>
                  <a:schemeClr val="tx2"/>
                </a:solidFill>
                <a:latin typeface="CMU Sans Serif Medium" panose="02000603000000000000" pitchFamily="2" charset="0"/>
              </a:rPr>
              <a:t> </a:t>
            </a:r>
            <a:br>
              <a:rPr lang="en-US" sz="2880" dirty="0">
                <a:solidFill>
                  <a:schemeClr val="tx2"/>
                </a:solidFill>
                <a:latin typeface="CMU Sans Serif Medium" panose="02000603000000000000" pitchFamily="2" charset="0"/>
              </a:rPr>
            </a:br>
            <a:r>
              <a:rPr lang="en-US" sz="2880" dirty="0">
                <a:solidFill>
                  <a:schemeClr val="bg1"/>
                </a:solidFill>
                <a:latin typeface="CMU Sans Serif Medium" panose="02000603000000000000" pitchFamily="2" charset="0"/>
              </a:rPr>
              <a:t>AND </a:t>
            </a:r>
            <a:r>
              <a:rPr lang="en-US" sz="2880" dirty="0">
                <a:solidFill>
                  <a:schemeClr val="tx2"/>
                </a:solidFill>
                <a:latin typeface="CMU Sans Serif Medium" panose="02000603000000000000" pitchFamily="2" charset="0"/>
              </a:rPr>
              <a:t>Neural Network Models</a:t>
            </a:r>
          </a:p>
        </p:txBody>
      </p:sp>
      <p:pic>
        <p:nvPicPr>
          <p:cNvPr id="1026" name="Picture 2" descr="Lawrence Livermore National Laboratory (LLNL) – Livermore Graduate Scholar  Program (LGSP) | PhD Graduate Education at Northeastern University">
            <a:extLst>
              <a:ext uri="{FF2B5EF4-FFF2-40B4-BE49-F238E27FC236}">
                <a16:creationId xmlns:a16="http://schemas.microsoft.com/office/drawing/2014/main" id="{1F193A16-8FC5-E347-AC8D-D1D58330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00" y="2101650"/>
            <a:ext cx="1563600" cy="60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U Logos | University Marketing &amp; Communications">
            <a:extLst>
              <a:ext uri="{FF2B5EF4-FFF2-40B4-BE49-F238E27FC236}">
                <a16:creationId xmlns:a16="http://schemas.microsoft.com/office/drawing/2014/main" id="{02A268F8-4092-F949-A003-154B73A15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93" y="-9571"/>
            <a:ext cx="2713207" cy="271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11">
            <a:extLst>
              <a:ext uri="{FF2B5EF4-FFF2-40B4-BE49-F238E27FC236}">
                <a16:creationId xmlns:a16="http://schemas.microsoft.com/office/drawing/2014/main" id="{2B7F5202-C029-7E4C-8AC2-0931CD9AD29E}"/>
              </a:ext>
            </a:extLst>
          </p:cNvPr>
          <p:cNvSpPr txBox="1">
            <a:spLocks/>
          </p:cNvSpPr>
          <p:nvPr/>
        </p:nvSpPr>
        <p:spPr>
          <a:xfrm>
            <a:off x="684601" y="5274592"/>
            <a:ext cx="9937864" cy="78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SzPts val="1400"/>
              <a:buFontTx/>
              <a:buNone/>
              <a:defRPr sz="1440" b="0" i="0" u="none" strike="noStrike" cap="none">
                <a:solidFill>
                  <a:schemeClr val="tx2"/>
                </a:solidFill>
                <a:latin typeface="Trebuchet MS" pitchFamily="34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18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16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–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  <a:latin typeface="CMU Sans Serif Medium" panose="02000603000000000000" pitchFamily="2" charset="0"/>
              </a:rPr>
              <a:t>Correctness 2020: Fourth International Workshop on </a:t>
            </a:r>
          </a:p>
          <a:p>
            <a:r>
              <a:rPr lang="en-US" dirty="0">
                <a:solidFill>
                  <a:schemeClr val="accent1"/>
                </a:solidFill>
                <a:latin typeface="CMU Sans Serif Medium" panose="02000603000000000000" pitchFamily="2" charset="0"/>
              </a:rPr>
              <a:t>Software Correctness for HPC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394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CONDENSA COMPRESSION SCHEMES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E30C68-7E98-B14D-B54B-70F551EE9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72" y="1519477"/>
            <a:ext cx="3521056" cy="149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ACC2C5-FA42-744D-9AC1-E806A0CA6400}"/>
              </a:ext>
            </a:extLst>
          </p:cNvPr>
          <p:cNvGraphicFramePr>
            <a:graphicFrameLocks noGrp="1"/>
          </p:cNvGraphicFramePr>
          <p:nvPr/>
        </p:nvGraphicFramePr>
        <p:xfrm>
          <a:off x="1338845" y="3276025"/>
          <a:ext cx="829510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776">
                  <a:extLst>
                    <a:ext uri="{9D8B030D-6E8A-4147-A177-3AD203B41FA5}">
                      <a16:colId xmlns:a16="http://schemas.microsoft.com/office/drawing/2014/main" val="2942938584"/>
                    </a:ext>
                  </a:extLst>
                </a:gridCol>
                <a:gridCol w="5983333">
                  <a:extLst>
                    <a:ext uri="{9D8B030D-6E8A-4147-A177-3AD203B41FA5}">
                      <a16:colId xmlns:a16="http://schemas.microsoft.com/office/drawing/2014/main" val="779354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MU Sans Serif Medium" panose="02000603000000000000" pitchFamily="2" charset="0"/>
                        </a:rPr>
                        <a:t>Scheme</a:t>
                      </a:r>
                    </a:p>
                  </a:txBody>
                  <a:tcPr marL="54864" marR="54864" marT="27432" marB="27432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MU Sans Serif Medium" panose="02000603000000000000" pitchFamily="2" charset="0"/>
                        </a:rPr>
                        <a:t>Description</a:t>
                      </a:r>
                    </a:p>
                  </a:txBody>
                  <a:tcPr marL="54864" marR="54864" marT="27432" marB="27432"/>
                </a:tc>
                <a:extLst>
                  <a:ext uri="{0D108BD9-81ED-4DB2-BD59-A6C34878D82A}">
                    <a16:rowId xmlns:a16="http://schemas.microsoft.com/office/drawing/2014/main" val="13632575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Quantize(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dtype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)</a:t>
                      </a:r>
                    </a:p>
                  </a:txBody>
                  <a:tcPr marL="54864" marR="54864" marT="27432" marB="27432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Quantizes network weights to given datatype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dtype</a:t>
                      </a: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.</a:t>
                      </a:r>
                    </a:p>
                  </a:txBody>
                  <a:tcPr marL="54864" marR="54864" marT="27432" marB="27432"/>
                </a:tc>
                <a:extLst>
                  <a:ext uri="{0D108BD9-81ED-4DB2-BD59-A6C34878D82A}">
                    <a16:rowId xmlns:a16="http://schemas.microsoft.com/office/drawing/2014/main" val="37250100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Prune()</a:t>
                      </a:r>
                    </a:p>
                  </a:txBody>
                  <a:tcPr marL="54864" marR="54864" marT="27432" marB="27432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Performs unstructured pruning of network weights.</a:t>
                      </a:r>
                    </a:p>
                  </a:txBody>
                  <a:tcPr marL="54864" marR="54864" marT="27432" marB="27432"/>
                </a:tc>
                <a:extLst>
                  <a:ext uri="{0D108BD9-81ED-4DB2-BD59-A6C34878D82A}">
                    <a16:rowId xmlns:a16="http://schemas.microsoft.com/office/drawing/2014/main" val="7343592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NeuronPrune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(criteria)</a:t>
                      </a:r>
                    </a:p>
                  </a:txBody>
                  <a:tcPr marL="54864" marR="54864" marT="27432" marB="27432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Aggregates and prunes neurons (1D blocks) according to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criteria</a:t>
                      </a: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.</a:t>
                      </a:r>
                    </a:p>
                  </a:txBody>
                  <a:tcPr marL="54864" marR="54864" marT="27432" marB="27432"/>
                </a:tc>
                <a:extLst>
                  <a:ext uri="{0D108BD9-81ED-4DB2-BD59-A6C34878D82A}">
                    <a16:rowId xmlns:a16="http://schemas.microsoft.com/office/drawing/2014/main" val="41482640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FilterPrune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(criteria)</a:t>
                      </a:r>
                    </a:p>
                  </a:txBody>
                  <a:tcPr marL="54864" marR="54864" marT="27432" marB="27432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Aggregates and prunes filters (3D blocks) according to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criteria</a:t>
                      </a: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.</a:t>
                      </a:r>
                    </a:p>
                  </a:txBody>
                  <a:tcPr marL="54864" marR="54864" marT="27432" marB="27432"/>
                </a:tc>
                <a:extLst>
                  <a:ext uri="{0D108BD9-81ED-4DB2-BD59-A6C34878D82A}">
                    <a16:rowId xmlns:a16="http://schemas.microsoft.com/office/drawing/2014/main" val="31227346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StructurePrune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(criteria)</a:t>
                      </a:r>
                    </a:p>
                  </a:txBody>
                  <a:tcPr marL="54864" marR="54864" marT="27432" marB="27432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Combines neuron and filter pruning.</a:t>
                      </a:r>
                    </a:p>
                  </a:txBody>
                  <a:tcPr marL="54864" marR="54864" marT="27432" marB="27432"/>
                </a:tc>
                <a:extLst>
                  <a:ext uri="{0D108BD9-81ED-4DB2-BD59-A6C34878D82A}">
                    <a16:rowId xmlns:a16="http://schemas.microsoft.com/office/drawing/2014/main" val="287557125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BlockPrune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(criteria, bs)</a:t>
                      </a:r>
                    </a:p>
                  </a:txBody>
                  <a:tcPr marL="54864" marR="54864" marT="27432" marB="27432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Aggregates and prunes n-D blocks of size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bs</a:t>
                      </a: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 according to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criteria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marL="54864" marR="54864" marT="27432" marB="27432"/>
                </a:tc>
                <a:extLst>
                  <a:ext uri="{0D108BD9-81ED-4DB2-BD59-A6C34878D82A}">
                    <a16:rowId xmlns:a16="http://schemas.microsoft.com/office/drawing/2014/main" val="31519538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Compose(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slist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)</a:t>
                      </a:r>
                    </a:p>
                  </a:txBody>
                  <a:tcPr marL="54864" marR="54864" marT="27432" marB="27432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Composes together all schemes in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Inconsolata for Powerline Mediu" panose="020B0609030003000000" pitchFamily="49" charset="0"/>
                        </a:rPr>
                        <a:t>slist</a:t>
                      </a: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.</a:t>
                      </a:r>
                    </a:p>
                  </a:txBody>
                  <a:tcPr marL="54864" marR="54864" marT="27432" marB="27432"/>
                </a:tc>
                <a:extLst>
                  <a:ext uri="{0D108BD9-81ED-4DB2-BD59-A6C34878D82A}">
                    <a16:rowId xmlns:a16="http://schemas.microsoft.com/office/drawing/2014/main" val="4281468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7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BBA572-C5E5-984E-A432-153DDFDDF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20" y="691475"/>
            <a:ext cx="7788723" cy="338377"/>
          </a:xfrm>
          <a:ln w="6350"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sz="1920" dirty="0">
                <a:solidFill>
                  <a:schemeClr val="bg1"/>
                </a:solidFill>
                <a:latin typeface="Inconsolata for Powerline Mediu" panose="020B0609030003000000" pitchFamily="49" charset="0"/>
              </a:rPr>
              <a:t>scheme =</a:t>
            </a:r>
            <a:r>
              <a:rPr lang="en-US" sz="1920" dirty="0">
                <a:latin typeface="Inconsolata for Powerline Mediu" panose="020B0609030003000000" pitchFamily="49" charset="0"/>
              </a:rPr>
              <a:t> </a:t>
            </a:r>
            <a:r>
              <a:rPr lang="en-US" sz="1920" b="1" dirty="0">
                <a:solidFill>
                  <a:schemeClr val="tx2"/>
                </a:solidFill>
                <a:latin typeface="Inconsolata for Powerline Mediu" panose="020B0609030003000000" pitchFamily="49" charset="0"/>
              </a:rPr>
              <a:t>Compose</a:t>
            </a:r>
            <a:r>
              <a:rPr lang="en-US" sz="1920" dirty="0">
                <a:solidFill>
                  <a:schemeClr val="bg1"/>
                </a:solidFill>
                <a:latin typeface="Inconsolata for Powerline Mediu" panose="020B0609030003000000" pitchFamily="49" charset="0"/>
              </a:rPr>
              <a:t>(</a:t>
            </a:r>
            <a:r>
              <a:rPr lang="en-US" sz="1920" b="1" dirty="0">
                <a:solidFill>
                  <a:schemeClr val="tx2"/>
                </a:solidFill>
                <a:latin typeface="Inconsolata for Powerline Mediu" panose="020B0609030003000000" pitchFamily="49" charset="0"/>
              </a:rPr>
              <a:t>Prune</a:t>
            </a:r>
            <a:r>
              <a:rPr lang="en-US" sz="1920" dirty="0">
                <a:solidFill>
                  <a:schemeClr val="bg1"/>
                </a:solidFill>
                <a:latin typeface="Inconsolata for Powerline Mediu" panose="020B0609030003000000" pitchFamily="49" charset="0"/>
              </a:rPr>
              <a:t>()</a:t>
            </a:r>
            <a:r>
              <a:rPr lang="en-US" sz="1920" dirty="0">
                <a:latin typeface="Inconsolata for Powerline Mediu" panose="020B0609030003000000" pitchFamily="49" charset="0"/>
              </a:rPr>
              <a:t>, </a:t>
            </a:r>
            <a:r>
              <a:rPr lang="en-US" sz="1920" b="1" dirty="0">
                <a:solidFill>
                  <a:schemeClr val="tx2"/>
                </a:solidFill>
                <a:latin typeface="Inconsolata for Powerline Mediu" panose="020B0609030003000000" pitchFamily="49" charset="0"/>
              </a:rPr>
              <a:t>Quantize</a:t>
            </a:r>
            <a:r>
              <a:rPr lang="en-US" sz="1920" dirty="0">
                <a:solidFill>
                  <a:schemeClr val="bg1"/>
                </a:solidFill>
                <a:latin typeface="Inconsolata for Powerline Mediu" panose="020B0609030003000000" pitchFamily="49" charset="0"/>
              </a:rPr>
              <a:t>(condensa.float16))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58ACA1-8ACD-8945-A2EE-E1C28CEAD962}"/>
              </a:ext>
            </a:extLst>
          </p:cNvPr>
          <p:cNvSpPr txBox="1">
            <a:spLocks/>
          </p:cNvSpPr>
          <p:nvPr/>
        </p:nvSpPr>
        <p:spPr bwMode="auto">
          <a:xfrm>
            <a:off x="496824" y="222045"/>
            <a:ext cx="3176016" cy="40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18">
              <a:spcBef>
                <a:spcPts val="540"/>
              </a:spcBef>
              <a:spcAft>
                <a:spcPts val="540"/>
              </a:spcAft>
              <a:buClr>
                <a:srgbClr val="CDCDCD"/>
              </a:buClr>
            </a:pPr>
            <a:r>
              <a:rPr lang="en-US" sz="2200" dirty="0">
                <a:solidFill>
                  <a:srgbClr val="76B900"/>
                </a:solidFill>
                <a:latin typeface="CMU Sans Serif Medium" panose="02000603000000000000" pitchFamily="2" charset="0"/>
              </a:rPr>
              <a:t>Step 1: Define Scheme</a:t>
            </a:r>
            <a:endParaRPr lang="en-US" sz="2200" dirty="0">
              <a:solidFill>
                <a:srgbClr val="000000"/>
              </a:solidFill>
              <a:latin typeface="CMU Sans Serif Medium" panose="02000603000000000000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8872C9-2EFC-2046-9C68-7BEE9BAB2438}"/>
              </a:ext>
            </a:extLst>
          </p:cNvPr>
          <p:cNvSpPr txBox="1">
            <a:spLocks/>
          </p:cNvSpPr>
          <p:nvPr/>
        </p:nvSpPr>
        <p:spPr bwMode="auto">
          <a:xfrm>
            <a:off x="496824" y="1408004"/>
            <a:ext cx="8883935" cy="40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18">
              <a:spcBef>
                <a:spcPts val="540"/>
              </a:spcBef>
              <a:spcAft>
                <a:spcPts val="540"/>
              </a:spcAft>
              <a:buClr>
                <a:srgbClr val="CDCDCD"/>
              </a:buClr>
            </a:pPr>
            <a:r>
              <a:rPr lang="en-US" sz="2200" dirty="0">
                <a:solidFill>
                  <a:srgbClr val="76B900"/>
                </a:solidFill>
                <a:latin typeface="CMU Sans Serif Medium" panose="02000603000000000000" pitchFamily="2" charset="0"/>
              </a:rPr>
              <a:t>Step 2: Specify Accuracy Threshold (ϵ), Define Objective Function</a:t>
            </a:r>
            <a:endParaRPr lang="en-US" sz="2200" dirty="0">
              <a:solidFill>
                <a:srgbClr val="000000"/>
              </a:solidFill>
              <a:latin typeface="CMU Sans Serif Medium" panose="02000603000000000000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DE1E6F-05F7-AD49-9B69-2BA266712A26}"/>
              </a:ext>
            </a:extLst>
          </p:cNvPr>
          <p:cNvSpPr txBox="1">
            <a:spLocks/>
          </p:cNvSpPr>
          <p:nvPr/>
        </p:nvSpPr>
        <p:spPr bwMode="auto">
          <a:xfrm>
            <a:off x="675131" y="1991130"/>
            <a:ext cx="9622536" cy="817581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18">
              <a:spcBef>
                <a:spcPts val="540"/>
              </a:spcBef>
              <a:spcAft>
                <a:spcPts val="540"/>
              </a:spcAft>
              <a:buClr>
                <a:srgbClr val="CDCDCD"/>
              </a:buClr>
            </a:pPr>
            <a:r>
              <a:rPr lang="en-US" sz="2000" dirty="0">
                <a:solidFill>
                  <a:srgbClr val="008564"/>
                </a:solidFill>
                <a:latin typeface="Inconsolata for Powerline Mediu" panose="020B0609030003000000" pitchFamily="49" charset="0"/>
              </a:rPr>
              <a:t>def</a:t>
            </a:r>
            <a:r>
              <a:rPr lang="en-US" sz="2000" dirty="0">
                <a:solidFill>
                  <a:srgbClr val="000000"/>
                </a:solidFill>
                <a:latin typeface="Inconsolata for Powerline Mediu" panose="020B0609030003000000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consolata for Powerline Mediu" panose="020B0609030003000000" pitchFamily="49" charset="0"/>
              </a:rPr>
              <a:t>memory_footprint</a:t>
            </a:r>
            <a:r>
              <a:rPr lang="en-US" sz="2000" dirty="0">
                <a:solidFill>
                  <a:srgbClr val="000000"/>
                </a:solidFill>
                <a:latin typeface="Inconsolata for Powerline Mediu" panose="020B0609030003000000" pitchFamily="49" charset="0"/>
              </a:rPr>
              <a:t>(w):</a:t>
            </a:r>
          </a:p>
          <a:p>
            <a:pPr defTabSz="914418">
              <a:spcBef>
                <a:spcPts val="540"/>
              </a:spcBef>
              <a:spcAft>
                <a:spcPts val="540"/>
              </a:spcAft>
              <a:buClr>
                <a:srgbClr val="CDCDCD"/>
              </a:buClr>
            </a:pPr>
            <a:r>
              <a:rPr lang="en-US" sz="2000" dirty="0">
                <a:solidFill>
                  <a:srgbClr val="000000"/>
                </a:solidFill>
                <a:latin typeface="Inconsolata for Powerline Mediu" panose="020B0609030003000000" pitchFamily="49" charset="0"/>
              </a:rPr>
              <a:t>    </a:t>
            </a:r>
            <a:r>
              <a:rPr lang="en-US" sz="2000" dirty="0">
                <a:solidFill>
                  <a:srgbClr val="008564"/>
                </a:solidFill>
                <a:latin typeface="Inconsolata for Powerline Mediu" panose="020B0609030003000000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Inconsolata for Powerline Mediu" panose="020B0609030003000000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consolata for Powerline Mediu" panose="020B0609030003000000" pitchFamily="49" charset="0"/>
              </a:rPr>
              <a:t>parameters_to_vector</a:t>
            </a:r>
            <a:r>
              <a:rPr lang="en-US" sz="2000" dirty="0">
                <a:solidFill>
                  <a:srgbClr val="000000"/>
                </a:solidFill>
                <a:latin typeface="Inconsolata for Powerline Mediu" panose="020B0609030003000000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consolata for Powerline Mediu" panose="020B0609030003000000" pitchFamily="49" charset="0"/>
              </a:rPr>
              <a:t>w.parameters</a:t>
            </a:r>
            <a:r>
              <a:rPr lang="en-US" sz="2000" dirty="0">
                <a:solidFill>
                  <a:srgbClr val="000000"/>
                </a:solidFill>
                <a:latin typeface="Inconsolata for Powerline Mediu" panose="020B0609030003000000" pitchFamily="49" charset="0"/>
              </a:rPr>
              <a:t>()).view(-1).nonzero().</a:t>
            </a:r>
            <a:r>
              <a:rPr lang="en-US" sz="2000" dirty="0" err="1">
                <a:solidFill>
                  <a:srgbClr val="000000"/>
                </a:solidFill>
                <a:latin typeface="Inconsolata for Powerline Mediu" panose="020B0609030003000000" pitchFamily="49" charset="0"/>
              </a:rPr>
              <a:t>numel</a:t>
            </a:r>
            <a:r>
              <a:rPr lang="en-US" sz="2000" dirty="0">
                <a:solidFill>
                  <a:srgbClr val="000000"/>
                </a:solidFill>
                <a:latin typeface="Inconsolata for Powerline Mediu" panose="020B0609030003000000" pitchFamily="49" charset="0"/>
              </a:rPr>
              <a:t>()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27D4B5A-9CA5-0244-AAB9-BE8ABC4D80C6}"/>
              </a:ext>
            </a:extLst>
          </p:cNvPr>
          <p:cNvSpPr txBox="1">
            <a:spLocks/>
          </p:cNvSpPr>
          <p:nvPr/>
        </p:nvSpPr>
        <p:spPr bwMode="auto">
          <a:xfrm>
            <a:off x="468850" y="3106091"/>
            <a:ext cx="7002761" cy="40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18">
              <a:spcBef>
                <a:spcPts val="540"/>
              </a:spcBef>
              <a:spcAft>
                <a:spcPts val="540"/>
              </a:spcAft>
              <a:buClr>
                <a:srgbClr val="CDCDCD"/>
              </a:buClr>
            </a:pPr>
            <a:r>
              <a:rPr lang="en-US" sz="2200" dirty="0">
                <a:solidFill>
                  <a:srgbClr val="76B900"/>
                </a:solidFill>
                <a:latin typeface="CMU Sans Serif Medium" panose="02000603000000000000" pitchFamily="2" charset="0"/>
              </a:rPr>
              <a:t>Step 3: Run </a:t>
            </a:r>
            <a:r>
              <a:rPr lang="en-US" sz="2200" dirty="0" err="1">
                <a:solidFill>
                  <a:srgbClr val="76B900"/>
                </a:solidFill>
                <a:latin typeface="CMU Sans Serif Medium" panose="02000603000000000000" pitchFamily="2" charset="0"/>
              </a:rPr>
              <a:t>Condensa</a:t>
            </a:r>
            <a:r>
              <a:rPr lang="en-US" sz="2200" dirty="0">
                <a:solidFill>
                  <a:srgbClr val="76B900"/>
                </a:solidFill>
                <a:latin typeface="CMU Sans Serif Medium" panose="02000603000000000000" pitchFamily="2" charset="0"/>
              </a:rPr>
              <a:t>, Obtain Compressed Network</a:t>
            </a:r>
            <a:endParaRPr lang="en-US" sz="2200" dirty="0">
              <a:solidFill>
                <a:srgbClr val="000000"/>
              </a:solidFill>
              <a:latin typeface="CMU Sans Serif Medium" panose="02000603000000000000" pitchFamily="2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F77B062-DB8F-3F41-8AAF-53024C919C77}"/>
              </a:ext>
            </a:extLst>
          </p:cNvPr>
          <p:cNvGraphicFramePr>
            <a:graphicFrameLocks noGrp="1"/>
          </p:cNvGraphicFramePr>
          <p:nvPr/>
        </p:nvGraphicFramePr>
        <p:xfrm>
          <a:off x="1596119" y="3689216"/>
          <a:ext cx="7780560" cy="1719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40">
                  <a:extLst>
                    <a:ext uri="{9D8B030D-6E8A-4147-A177-3AD203B41FA5}">
                      <a16:colId xmlns:a16="http://schemas.microsoft.com/office/drawing/2014/main" val="2168987096"/>
                    </a:ext>
                  </a:extLst>
                </a:gridCol>
                <a:gridCol w="1945140">
                  <a:extLst>
                    <a:ext uri="{9D8B030D-6E8A-4147-A177-3AD203B41FA5}">
                      <a16:colId xmlns:a16="http://schemas.microsoft.com/office/drawing/2014/main" val="3360244880"/>
                    </a:ext>
                  </a:extLst>
                </a:gridCol>
                <a:gridCol w="1766944">
                  <a:extLst>
                    <a:ext uri="{9D8B030D-6E8A-4147-A177-3AD203B41FA5}">
                      <a16:colId xmlns:a16="http://schemas.microsoft.com/office/drawing/2014/main" val="1316507724"/>
                    </a:ext>
                  </a:extLst>
                </a:gridCol>
                <a:gridCol w="2123336">
                  <a:extLst>
                    <a:ext uri="{9D8B030D-6E8A-4147-A177-3AD203B41FA5}">
                      <a16:colId xmlns:a16="http://schemas.microsoft.com/office/drawing/2014/main" val="2211654668"/>
                    </a:ext>
                  </a:extLst>
                </a:gridCol>
              </a:tblGrid>
              <a:tr h="360301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MU Sans Serif Medium" panose="02000603000000000000" pitchFamily="2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MU Sans Serif Medium" panose="02000603000000000000" pitchFamily="2" charset="0"/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MU Sans Serif Medium" panose="02000603000000000000" pitchFamily="2" charset="0"/>
                        </a:rPr>
                        <a:t>Memory Footprint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MU Sans Serif Medium" panose="02000603000000000000" pitchFamily="2" charset="0"/>
                        </a:rPr>
                        <a:t>Accuracy Drop (</a:t>
                      </a:r>
                      <a:r>
                        <a:rPr lang="el-GR" sz="1400" b="0" i="0" dirty="0">
                          <a:latin typeface="CMU Sans Serif Medium" panose="02000603000000000000" pitchFamily="2" charset="0"/>
                        </a:rPr>
                        <a:t>ϵ</a:t>
                      </a:r>
                      <a:r>
                        <a:rPr lang="en-US" sz="1400" dirty="0"/>
                        <a:t>=2%)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73809"/>
                  </a:ext>
                </a:extLst>
              </a:tr>
              <a:tr h="343924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CIFAR-10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VGG-19 BN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188.23x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+0.28%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93723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CIFAR-10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ResNet56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31.14x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-1.33%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917644"/>
                  </a:ext>
                </a:extLst>
              </a:tr>
              <a:tr h="352385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ImageNet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VGG-16 BN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29.29x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-1.61%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762385"/>
                  </a:ext>
                </a:extLst>
              </a:tr>
              <a:tr h="352112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WikiText-2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LSTM (2 layer)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4.2x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CMU Sans Serif Medium" panose="02000603000000000000" pitchFamily="2" charset="0"/>
                        </a:rPr>
                        <a:t>-5.6 Perplexity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50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06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"/>
            <a:ext cx="10972800" cy="5741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85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7A88-F2B8-2E45-B131-63D97F08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8376A-8E06-8B48-9DA0-497220327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318373"/>
            <a:ext cx="9948672" cy="4438077"/>
          </a:xfrm>
        </p:spPr>
        <p:txBody>
          <a:bodyPr/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1920" dirty="0" err="1">
                <a:solidFill>
                  <a:schemeClr val="bg1"/>
                </a:solidFill>
              </a:rPr>
              <a:t>Condensa</a:t>
            </a:r>
            <a:r>
              <a:rPr lang="en-US" sz="1920" dirty="0">
                <a:solidFill>
                  <a:schemeClr val="bg1"/>
                </a:solidFill>
              </a:rPr>
              <a:t> is a novel framework for </a:t>
            </a:r>
            <a:r>
              <a:rPr lang="en-US" sz="1920" b="1" dirty="0">
                <a:solidFill>
                  <a:schemeClr val="tx2"/>
                </a:solidFill>
              </a:rPr>
              <a:t>programmable model compression</a:t>
            </a:r>
          </a:p>
          <a:p>
            <a:pPr marL="777251" lvl="1" indent="-205740">
              <a:buFont typeface="Arial" panose="020B0604020202020204" pitchFamily="34" charset="0"/>
              <a:buChar char="•"/>
            </a:pPr>
            <a:r>
              <a:rPr lang="en-US" sz="1680" dirty="0">
                <a:solidFill>
                  <a:schemeClr val="bg1"/>
                </a:solidFill>
              </a:rPr>
              <a:t>Express compression strategies </a:t>
            </a:r>
            <a:r>
              <a:rPr lang="en-US" sz="1680" b="1" dirty="0">
                <a:solidFill>
                  <a:schemeClr val="tx2"/>
                </a:solidFill>
              </a:rPr>
              <a:t>programmatically</a:t>
            </a:r>
            <a:r>
              <a:rPr lang="en-US" sz="1680" dirty="0">
                <a:solidFill>
                  <a:schemeClr val="bg1"/>
                </a:solidFill>
              </a:rPr>
              <a:t> using the full power of Python</a:t>
            </a:r>
          </a:p>
          <a:p>
            <a:pPr marL="777251" lvl="1" indent="-205740">
              <a:buFont typeface="Arial" panose="020B0604020202020204" pitchFamily="34" charset="0"/>
              <a:buChar char="•"/>
            </a:pPr>
            <a:r>
              <a:rPr lang="en-US" sz="1680" dirty="0">
                <a:solidFill>
                  <a:schemeClr val="bg1"/>
                </a:solidFill>
              </a:rPr>
              <a:t>Use the </a:t>
            </a:r>
            <a:r>
              <a:rPr lang="en-US" sz="1680" b="1" dirty="0" err="1">
                <a:solidFill>
                  <a:schemeClr val="tx2"/>
                </a:solidFill>
              </a:rPr>
              <a:t>Condensa</a:t>
            </a:r>
            <a:r>
              <a:rPr lang="en-US" sz="1680" b="1" dirty="0">
                <a:solidFill>
                  <a:schemeClr val="tx2"/>
                </a:solidFill>
              </a:rPr>
              <a:t> Library</a:t>
            </a:r>
            <a:r>
              <a:rPr lang="en-US" sz="1680" dirty="0">
                <a:solidFill>
                  <a:schemeClr val="bg1"/>
                </a:solidFill>
              </a:rPr>
              <a:t> to compose practical and interesting compression schemes</a:t>
            </a:r>
          </a:p>
          <a:p>
            <a:pPr marL="777251" lvl="1" indent="-205740">
              <a:buFont typeface="Arial" panose="020B0604020202020204" pitchFamily="34" charset="0"/>
              <a:buChar char="•"/>
            </a:pPr>
            <a:r>
              <a:rPr lang="en-US" sz="1680" dirty="0">
                <a:solidFill>
                  <a:schemeClr val="bg1"/>
                </a:solidFill>
              </a:rPr>
              <a:t>Automatically optimize compression for a </a:t>
            </a:r>
            <a:r>
              <a:rPr lang="en-US" sz="1680" b="1" dirty="0">
                <a:solidFill>
                  <a:schemeClr val="tx2"/>
                </a:solidFill>
              </a:rPr>
              <a:t>user-defined objective</a:t>
            </a:r>
            <a:r>
              <a:rPr lang="en-US" sz="1680" dirty="0">
                <a:solidFill>
                  <a:schemeClr val="bg1"/>
                </a:solidFill>
              </a:rPr>
              <a:t> such as throughput or latency</a:t>
            </a:r>
            <a:endParaRPr lang="en-US" sz="600" dirty="0">
              <a:solidFill>
                <a:schemeClr val="bg1"/>
              </a:solidFill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1920" dirty="0">
                <a:solidFill>
                  <a:schemeClr val="bg1"/>
                </a:solidFill>
              </a:rPr>
              <a:t>Obtaining </a:t>
            </a:r>
            <a:r>
              <a:rPr lang="en-US" sz="1920" dirty="0" err="1">
                <a:solidFill>
                  <a:schemeClr val="bg1"/>
                </a:solidFill>
              </a:rPr>
              <a:t>Condensa</a:t>
            </a:r>
            <a:endParaRPr lang="en-US" sz="1920" dirty="0">
              <a:solidFill>
                <a:schemeClr val="bg1"/>
              </a:solidFill>
            </a:endParaRPr>
          </a:p>
          <a:p>
            <a:pPr marL="777251" lvl="1" indent="-205740">
              <a:buFont typeface="Arial" panose="020B0604020202020204" pitchFamily="34" charset="0"/>
              <a:buChar char="•"/>
            </a:pPr>
            <a:r>
              <a:rPr lang="en-US" sz="1680" b="1" dirty="0">
                <a:solidFill>
                  <a:schemeClr val="bg1"/>
                </a:solidFill>
              </a:rPr>
              <a:t>Code:</a:t>
            </a:r>
            <a:r>
              <a:rPr lang="en-US" sz="1680" b="1" dirty="0">
                <a:solidFill>
                  <a:schemeClr val="tx2"/>
                </a:solidFill>
              </a:rPr>
              <a:t> </a:t>
            </a:r>
            <a:r>
              <a:rPr lang="en-US" sz="1680" dirty="0">
                <a:solidFill>
                  <a:schemeClr val="bg1"/>
                </a:solidFill>
                <a:hlinkClick r:id="rId2"/>
              </a:rPr>
              <a:t>https://github.com/NVlabs/condensa</a:t>
            </a:r>
            <a:endParaRPr lang="en-US" sz="1680" dirty="0">
              <a:solidFill>
                <a:schemeClr val="bg1"/>
              </a:solidFill>
            </a:endParaRPr>
          </a:p>
          <a:p>
            <a:pPr marL="777251" lvl="1" indent="-205740">
              <a:buFont typeface="Arial" panose="020B0604020202020204" pitchFamily="34" charset="0"/>
              <a:buChar char="•"/>
            </a:pPr>
            <a:r>
              <a:rPr lang="en-US" sz="1680" b="1" dirty="0">
                <a:solidFill>
                  <a:schemeClr val="bg1"/>
                </a:solidFill>
              </a:rPr>
              <a:t>Documentation:</a:t>
            </a:r>
            <a:r>
              <a:rPr lang="en-US" sz="1680" b="1" dirty="0">
                <a:solidFill>
                  <a:schemeClr val="tx2"/>
                </a:solidFill>
              </a:rPr>
              <a:t> </a:t>
            </a:r>
            <a:r>
              <a:rPr lang="en-US" sz="1680" dirty="0">
                <a:solidFill>
                  <a:schemeClr val="bg1"/>
                </a:solidFill>
                <a:hlinkClick r:id="rId3"/>
              </a:rPr>
              <a:t>https://nvlabs.github.io/condensa</a:t>
            </a:r>
            <a:endParaRPr lang="en-US" sz="1680" dirty="0">
              <a:solidFill>
                <a:schemeClr val="bg1"/>
              </a:solidFill>
            </a:endParaRPr>
          </a:p>
          <a:p>
            <a:pPr marL="777251" lvl="1" indent="-205740">
              <a:buFont typeface="Arial" panose="020B0604020202020204" pitchFamily="34" charset="0"/>
              <a:buChar char="•"/>
            </a:pPr>
            <a:r>
              <a:rPr lang="en-US" sz="1680" b="1" dirty="0">
                <a:solidFill>
                  <a:schemeClr val="bg1"/>
                </a:solidFill>
              </a:rPr>
              <a:t>IEEE Micro:</a:t>
            </a:r>
            <a:r>
              <a:rPr lang="en-US" sz="1680" dirty="0">
                <a:solidFill>
                  <a:schemeClr val="bg1"/>
                </a:solidFill>
              </a:rPr>
              <a:t> </a:t>
            </a:r>
            <a:r>
              <a:rPr lang="en-US" sz="1680" dirty="0">
                <a:solidFill>
                  <a:schemeClr val="tx2"/>
                </a:solidFill>
                <a:hlinkClick r:id="rId4"/>
              </a:rPr>
              <a:t>https://</a:t>
            </a:r>
            <a:r>
              <a:rPr lang="en-US" sz="1680" dirty="0" err="1">
                <a:solidFill>
                  <a:schemeClr val="tx2"/>
                </a:solidFill>
                <a:hlinkClick r:id="rId4"/>
              </a:rPr>
              <a:t>ieeexplore.ieee.org</a:t>
            </a:r>
            <a:r>
              <a:rPr lang="en-US" sz="1680" dirty="0">
                <a:solidFill>
                  <a:schemeClr val="tx2"/>
                </a:solidFill>
                <a:hlinkClick r:id="rId4"/>
              </a:rPr>
              <a:t>/document/9151283</a:t>
            </a:r>
            <a:endParaRPr lang="en-US" sz="1680" dirty="0">
              <a:solidFill>
                <a:schemeClr val="tx2"/>
              </a:solidFill>
            </a:endParaRPr>
          </a:p>
          <a:p>
            <a:pPr marL="777251" lvl="1" indent="-205740">
              <a:buFont typeface="Arial" panose="020B0604020202020204" pitchFamily="34" charset="0"/>
              <a:buChar char="•"/>
            </a:pPr>
            <a:r>
              <a:rPr lang="en-US" sz="1680" b="1" dirty="0">
                <a:solidFill>
                  <a:schemeClr val="bg1"/>
                </a:solidFill>
              </a:rPr>
              <a:t>Extended Version:</a:t>
            </a:r>
            <a:r>
              <a:rPr lang="en-US" sz="1680" dirty="0">
                <a:solidFill>
                  <a:schemeClr val="bg1"/>
                </a:solidFill>
              </a:rPr>
              <a:t> </a:t>
            </a:r>
            <a:r>
              <a:rPr lang="en-US" sz="1680" dirty="0">
                <a:solidFill>
                  <a:schemeClr val="bg1"/>
                </a:solidFill>
                <a:hlinkClick r:id="rId5"/>
              </a:rPr>
              <a:t>https://arxiv.org/abs/1911.02497</a:t>
            </a:r>
            <a:endParaRPr lang="en-US" sz="1680" dirty="0">
              <a:solidFill>
                <a:schemeClr val="bg1"/>
              </a:solidFill>
            </a:endParaRPr>
          </a:p>
          <a:p>
            <a:endParaRPr 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9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8DC3C5-0049-B94B-AE2A-C893A56C2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384" y="1433016"/>
            <a:ext cx="4922032" cy="43067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02C542-E33A-2649-BC15-CE4623A6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136940"/>
            <a:ext cx="9976104" cy="590931"/>
          </a:xfrm>
        </p:spPr>
        <p:txBody>
          <a:bodyPr/>
          <a:lstStyle/>
          <a:p>
            <a:r>
              <a:rPr lang="en-US" dirty="0"/>
              <a:t>Condensa: Performance Ramifications</a:t>
            </a:r>
          </a:p>
        </p:txBody>
      </p:sp>
      <p:sp>
        <p:nvSpPr>
          <p:cNvPr id="6" name="Google Shape;96;p16">
            <a:extLst>
              <a:ext uri="{FF2B5EF4-FFF2-40B4-BE49-F238E27FC236}">
                <a16:creationId xmlns:a16="http://schemas.microsoft.com/office/drawing/2014/main" id="{EDA4BEBE-5D75-F144-AFA3-7A261B36744F}"/>
              </a:ext>
            </a:extLst>
          </p:cNvPr>
          <p:cNvSpPr txBox="1">
            <a:spLocks/>
          </p:cNvSpPr>
          <p:nvPr/>
        </p:nvSpPr>
        <p:spPr>
          <a:xfrm>
            <a:off x="700773" y="727871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2400" b="0" i="0" u="none" strike="noStrike" cap="none">
                <a:solidFill>
                  <a:schemeClr val="lt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ts val="1400"/>
              <a:buFont typeface="Architects Daughter"/>
              <a:buNone/>
              <a:tabLst/>
              <a:defRPr/>
            </a:pPr>
            <a:r>
              <a:rPr lang="en-US" dirty="0">
                <a:solidFill>
                  <a:srgbClr val="76B900"/>
                </a:solidFill>
              </a:rPr>
              <a:t>W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rPr>
              <a:t>hat are the </a:t>
            </a:r>
            <a:r>
              <a:rPr lang="en-US" dirty="0">
                <a:solidFill>
                  <a:srgbClr val="76B900"/>
                </a:solidFill>
              </a:rPr>
              <a:t>C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rPr>
              <a:t>orrectness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rPr>
              <a:t> Ramifications of Compression ?</a:t>
            </a:r>
          </a:p>
        </p:txBody>
      </p:sp>
    </p:spTree>
    <p:extLst>
      <p:ext uri="{BB962C8B-B14F-4D97-AF65-F5344CB8AC3E}">
        <p14:creationId xmlns:p14="http://schemas.microsoft.com/office/powerpoint/2010/main" val="354632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05325" y="2790600"/>
            <a:ext cx="22287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2"/>
                </a:solidFill>
              </a:rPr>
              <a:t>Agenda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014375" y="809850"/>
            <a:ext cx="7553100" cy="4552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/>
            <a:r>
              <a:rPr lang="en-US" sz="3300" dirty="0">
                <a:solidFill>
                  <a:schemeClr val="tx2"/>
                </a:solidFill>
              </a:rPr>
              <a:t>MODEL COMPRESSION</a:t>
            </a: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Overview of Condensa</a:t>
            </a:r>
            <a:br>
              <a:rPr lang="en-US" sz="3300" dirty="0">
                <a:solidFill>
                  <a:schemeClr val="bg1"/>
                </a:solidFill>
              </a:rPr>
            </a:b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METHODS FOR CORRECTNESS</a:t>
            </a: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- The Four Levels of Abstractions</a:t>
            </a:r>
            <a:br>
              <a:rPr lang="en-US" sz="3300" dirty="0">
                <a:solidFill>
                  <a:schemeClr val="bg1"/>
                </a:solidFill>
              </a:rPr>
            </a:b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tx2"/>
                </a:solidFill>
              </a:rPr>
              <a:t>DATASET COMPRESSION</a:t>
            </a: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Condensa Extensions</a:t>
            </a: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Applying the Correctness Methods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2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2"/>
          </p:nvPr>
        </p:nvSpPr>
        <p:spPr>
          <a:xfrm>
            <a:off x="498348" y="837733"/>
            <a:ext cx="99762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dirty="0"/>
              <a:t>VGG-19BN (CIFAR-10)</a:t>
            </a:r>
            <a:endParaRPr dirty="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00" y="1485375"/>
            <a:ext cx="6643172" cy="35642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263" y="1963851"/>
            <a:ext cx="4388850" cy="3679998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" name="Google Shape;99;p16"/>
          <p:cNvSpPr/>
          <p:nvPr/>
        </p:nvSpPr>
        <p:spPr>
          <a:xfrm>
            <a:off x="3829200" y="2355825"/>
            <a:ext cx="209700" cy="262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6050025" y="2347050"/>
            <a:ext cx="209700" cy="262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6394413" y="4632850"/>
            <a:ext cx="209700" cy="262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16"/>
          <p:cNvGrpSpPr/>
          <p:nvPr/>
        </p:nvGrpSpPr>
        <p:grpSpPr>
          <a:xfrm rot="10800000">
            <a:off x="6390634" y="2364885"/>
            <a:ext cx="1728181" cy="226527"/>
            <a:chOff x="3392522" y="3576535"/>
            <a:chExt cx="1728181" cy="226527"/>
          </a:xfrm>
        </p:grpSpPr>
        <p:sp>
          <p:nvSpPr>
            <p:cNvPr id="106" name="Google Shape;106;p16"/>
            <p:cNvSpPr/>
            <p:nvPr/>
          </p:nvSpPr>
          <p:spPr>
            <a:xfrm>
              <a:off x="3423920" y="3576535"/>
              <a:ext cx="1696783" cy="156418"/>
            </a:xfrm>
            <a:custGeom>
              <a:avLst/>
              <a:gdLst/>
              <a:ahLst/>
              <a:cxnLst/>
              <a:rect l="l" t="t" r="r" b="b"/>
              <a:pathLst>
                <a:path w="214579" h="16247" extrusionOk="0">
                  <a:moveTo>
                    <a:pt x="0" y="16247"/>
                  </a:moveTo>
                  <a:cubicBezTo>
                    <a:pt x="24123" y="13524"/>
                    <a:pt x="47815" y="7630"/>
                    <a:pt x="71933" y="4868"/>
                  </a:cubicBezTo>
                  <a:cubicBezTo>
                    <a:pt x="119173" y="-541"/>
                    <a:pt x="167525" y="-2382"/>
                    <a:pt x="214579" y="4462"/>
                  </a:cubicBezTo>
                </a:path>
              </a:pathLst>
            </a:custGeom>
            <a:noFill/>
            <a:ln w="3810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" name="Google Shape;107;p16"/>
            <p:cNvSpPr/>
            <p:nvPr/>
          </p:nvSpPr>
          <p:spPr>
            <a:xfrm rot="1047497">
              <a:off x="3389833" y="3765715"/>
              <a:ext cx="182868" cy="10150"/>
            </a:xfrm>
            <a:custGeom>
              <a:avLst/>
              <a:gdLst/>
              <a:ahLst/>
              <a:cxnLst/>
              <a:rect l="l" t="t" r="r" b="b"/>
              <a:pathLst>
                <a:path w="7315" h="406" extrusionOk="0">
                  <a:moveTo>
                    <a:pt x="0" y="0"/>
                  </a:moveTo>
                  <a:cubicBezTo>
                    <a:pt x="2442" y="0"/>
                    <a:pt x="4873" y="406"/>
                    <a:pt x="7315" y="406"/>
                  </a:cubicBezTo>
                </a:path>
              </a:pathLst>
            </a:custGeom>
            <a:noFill/>
            <a:ln w="3810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" name="Google Shape;108;p16"/>
            <p:cNvSpPr/>
            <p:nvPr/>
          </p:nvSpPr>
          <p:spPr>
            <a:xfrm rot="2768551">
              <a:off x="3458473" y="3598503"/>
              <a:ext cx="10175" cy="172733"/>
            </a:xfrm>
            <a:custGeom>
              <a:avLst/>
              <a:gdLst/>
              <a:ahLst/>
              <a:cxnLst/>
              <a:rect l="l" t="t" r="r" b="b"/>
              <a:pathLst>
                <a:path w="407" h="6909" extrusionOk="0">
                  <a:moveTo>
                    <a:pt x="0" y="6909"/>
                  </a:moveTo>
                  <a:cubicBezTo>
                    <a:pt x="0" y="4602"/>
                    <a:pt x="407" y="2307"/>
                    <a:pt x="407" y="0"/>
                  </a:cubicBezTo>
                </a:path>
              </a:pathLst>
            </a:custGeom>
            <a:noFill/>
            <a:ln w="3810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9" name="Google Shape;109;p16"/>
          <p:cNvGrpSpPr/>
          <p:nvPr/>
        </p:nvGrpSpPr>
        <p:grpSpPr>
          <a:xfrm rot="10800000">
            <a:off x="1614302" y="2364851"/>
            <a:ext cx="2177336" cy="226527"/>
            <a:chOff x="3392522" y="3576535"/>
            <a:chExt cx="1728181" cy="226527"/>
          </a:xfrm>
        </p:grpSpPr>
        <p:sp>
          <p:nvSpPr>
            <p:cNvPr id="110" name="Google Shape;110;p16"/>
            <p:cNvSpPr/>
            <p:nvPr/>
          </p:nvSpPr>
          <p:spPr>
            <a:xfrm>
              <a:off x="3423920" y="3576535"/>
              <a:ext cx="1696783" cy="156418"/>
            </a:xfrm>
            <a:custGeom>
              <a:avLst/>
              <a:gdLst/>
              <a:ahLst/>
              <a:cxnLst/>
              <a:rect l="l" t="t" r="r" b="b"/>
              <a:pathLst>
                <a:path w="214579" h="16247" extrusionOk="0">
                  <a:moveTo>
                    <a:pt x="0" y="16247"/>
                  </a:moveTo>
                  <a:cubicBezTo>
                    <a:pt x="24123" y="13524"/>
                    <a:pt x="47815" y="7630"/>
                    <a:pt x="71933" y="4868"/>
                  </a:cubicBezTo>
                  <a:cubicBezTo>
                    <a:pt x="119173" y="-541"/>
                    <a:pt x="167525" y="-2382"/>
                    <a:pt x="214579" y="4462"/>
                  </a:cubicBezTo>
                </a:path>
              </a:pathLst>
            </a:custGeom>
            <a:noFill/>
            <a:ln w="3810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16"/>
            <p:cNvSpPr/>
            <p:nvPr/>
          </p:nvSpPr>
          <p:spPr>
            <a:xfrm rot="1047497">
              <a:off x="3389833" y="3765715"/>
              <a:ext cx="182868" cy="10150"/>
            </a:xfrm>
            <a:custGeom>
              <a:avLst/>
              <a:gdLst/>
              <a:ahLst/>
              <a:cxnLst/>
              <a:rect l="l" t="t" r="r" b="b"/>
              <a:pathLst>
                <a:path w="7315" h="406" extrusionOk="0">
                  <a:moveTo>
                    <a:pt x="0" y="0"/>
                  </a:moveTo>
                  <a:cubicBezTo>
                    <a:pt x="2442" y="0"/>
                    <a:pt x="4873" y="406"/>
                    <a:pt x="7315" y="406"/>
                  </a:cubicBezTo>
                </a:path>
              </a:pathLst>
            </a:custGeom>
            <a:noFill/>
            <a:ln w="3810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16"/>
            <p:cNvSpPr/>
            <p:nvPr/>
          </p:nvSpPr>
          <p:spPr>
            <a:xfrm rot="2768551">
              <a:off x="3458473" y="3598503"/>
              <a:ext cx="10175" cy="172733"/>
            </a:xfrm>
            <a:custGeom>
              <a:avLst/>
              <a:gdLst/>
              <a:ahLst/>
              <a:cxnLst/>
              <a:rect l="l" t="t" r="r" b="b"/>
              <a:pathLst>
                <a:path w="407" h="6909" extrusionOk="0">
                  <a:moveTo>
                    <a:pt x="0" y="6909"/>
                  </a:moveTo>
                  <a:cubicBezTo>
                    <a:pt x="0" y="4602"/>
                    <a:pt x="407" y="2307"/>
                    <a:pt x="407" y="0"/>
                  </a:cubicBezTo>
                </a:path>
              </a:pathLst>
            </a:custGeom>
            <a:noFill/>
            <a:ln w="3810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3" name="Google Shape;113;p16"/>
          <p:cNvGrpSpPr/>
          <p:nvPr/>
        </p:nvGrpSpPr>
        <p:grpSpPr>
          <a:xfrm rot="10800000">
            <a:off x="6657659" y="4632510"/>
            <a:ext cx="1728181" cy="226527"/>
            <a:chOff x="3392522" y="3576535"/>
            <a:chExt cx="1728181" cy="226527"/>
          </a:xfrm>
        </p:grpSpPr>
        <p:sp>
          <p:nvSpPr>
            <p:cNvPr id="114" name="Google Shape;114;p16"/>
            <p:cNvSpPr/>
            <p:nvPr/>
          </p:nvSpPr>
          <p:spPr>
            <a:xfrm>
              <a:off x="3423920" y="3576535"/>
              <a:ext cx="1696783" cy="156418"/>
            </a:xfrm>
            <a:custGeom>
              <a:avLst/>
              <a:gdLst/>
              <a:ahLst/>
              <a:cxnLst/>
              <a:rect l="l" t="t" r="r" b="b"/>
              <a:pathLst>
                <a:path w="214579" h="16247" extrusionOk="0">
                  <a:moveTo>
                    <a:pt x="0" y="16247"/>
                  </a:moveTo>
                  <a:cubicBezTo>
                    <a:pt x="24123" y="13524"/>
                    <a:pt x="47815" y="7630"/>
                    <a:pt x="71933" y="4868"/>
                  </a:cubicBezTo>
                  <a:cubicBezTo>
                    <a:pt x="119173" y="-541"/>
                    <a:pt x="167525" y="-2382"/>
                    <a:pt x="214579" y="4462"/>
                  </a:cubicBezTo>
                </a:path>
              </a:pathLst>
            </a:custGeom>
            <a:noFill/>
            <a:ln w="3810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" name="Google Shape;115;p16"/>
            <p:cNvSpPr/>
            <p:nvPr/>
          </p:nvSpPr>
          <p:spPr>
            <a:xfrm rot="1047497">
              <a:off x="3389833" y="3765715"/>
              <a:ext cx="182868" cy="10150"/>
            </a:xfrm>
            <a:custGeom>
              <a:avLst/>
              <a:gdLst/>
              <a:ahLst/>
              <a:cxnLst/>
              <a:rect l="l" t="t" r="r" b="b"/>
              <a:pathLst>
                <a:path w="7315" h="406" extrusionOk="0">
                  <a:moveTo>
                    <a:pt x="0" y="0"/>
                  </a:moveTo>
                  <a:cubicBezTo>
                    <a:pt x="2442" y="0"/>
                    <a:pt x="4873" y="406"/>
                    <a:pt x="7315" y="406"/>
                  </a:cubicBezTo>
                </a:path>
              </a:pathLst>
            </a:custGeom>
            <a:noFill/>
            <a:ln w="3810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" name="Google Shape;116;p16"/>
            <p:cNvSpPr/>
            <p:nvPr/>
          </p:nvSpPr>
          <p:spPr>
            <a:xfrm rot="2768551">
              <a:off x="3458473" y="3598503"/>
              <a:ext cx="10175" cy="172733"/>
            </a:xfrm>
            <a:custGeom>
              <a:avLst/>
              <a:gdLst/>
              <a:ahLst/>
              <a:cxnLst/>
              <a:rect l="l" t="t" r="r" b="b"/>
              <a:pathLst>
                <a:path w="407" h="6909" extrusionOk="0">
                  <a:moveTo>
                    <a:pt x="0" y="6909"/>
                  </a:moveTo>
                  <a:cubicBezTo>
                    <a:pt x="0" y="4602"/>
                    <a:pt x="407" y="2307"/>
                    <a:pt x="407" y="0"/>
                  </a:cubicBezTo>
                </a:path>
              </a:pathLst>
            </a:custGeom>
            <a:noFill/>
            <a:ln w="3810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072BF731-9FDE-784B-B8B3-1B0342F0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57" y="198244"/>
            <a:ext cx="9976104" cy="590931"/>
          </a:xfrm>
        </p:spPr>
        <p:txBody>
          <a:bodyPr/>
          <a:lstStyle/>
          <a:p>
            <a:r>
              <a:rPr lang="en-US" sz="2880" dirty="0"/>
              <a:t>WHAT IS THE CORRECTNESS PROBLEM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97136-C5A3-A24A-9DCB-7322F09534ED}"/>
              </a:ext>
            </a:extLst>
          </p:cNvPr>
          <p:cNvSpPr txBox="1"/>
          <p:nvPr/>
        </p:nvSpPr>
        <p:spPr>
          <a:xfrm>
            <a:off x="601721" y="2333036"/>
            <a:ext cx="1041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MODEL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A89E7C-76CE-F343-9983-0E3420E46A1C}"/>
              </a:ext>
            </a:extLst>
          </p:cNvPr>
          <p:cNvSpPr txBox="1"/>
          <p:nvPr/>
        </p:nvSpPr>
        <p:spPr>
          <a:xfrm>
            <a:off x="8178697" y="2238810"/>
            <a:ext cx="1041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MODEL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263C6E-A508-9943-BE50-7EEBEA4FB723}"/>
              </a:ext>
            </a:extLst>
          </p:cNvPr>
          <p:cNvSpPr txBox="1"/>
          <p:nvPr/>
        </p:nvSpPr>
        <p:spPr>
          <a:xfrm>
            <a:off x="8421253" y="4518901"/>
            <a:ext cx="1041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MODEL 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tx2"/>
                </a:solidFill>
              </a:rPr>
              <a:t>The ability to prune networks with seemingly so </a:t>
            </a:r>
            <a:r>
              <a:rPr lang="en-US" b="1" dirty="0">
                <a:solidFill>
                  <a:schemeClr val="tx2"/>
                </a:solidFill>
              </a:rPr>
              <a:t>little degradation to generalization performance is puzzling!</a:t>
            </a:r>
            <a:br>
              <a:rPr lang="en-US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cost to top-1 accuracy </a:t>
            </a:r>
            <a:r>
              <a:rPr lang="en-US" b="1" dirty="0"/>
              <a:t>appears minimal, but</a:t>
            </a:r>
            <a:r>
              <a:rPr lang="en-US" dirty="0"/>
              <a:t> </a:t>
            </a:r>
          </a:p>
          <a:p>
            <a:pPr lvl="1" indent="-317500">
              <a:spcBef>
                <a:spcPts val="0"/>
              </a:spcBef>
              <a:buChar char="●"/>
            </a:pPr>
            <a:endParaRPr lang="en-US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 indent="-317500">
              <a:spcBef>
                <a:spcPts val="0"/>
              </a:spcBef>
              <a:buChar char="●"/>
            </a:pP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Is it is now spread uniformly across all classes ?</a:t>
            </a:r>
            <a:b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What if the cost is concentrated in only a </a:t>
            </a:r>
            <a:r>
              <a:rPr lang="en-US" b="1" dirty="0">
                <a:solidFill>
                  <a:schemeClr val="tx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few classes?</a:t>
            </a:r>
            <a:b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Are certain types of examples or classes disproportionately </a:t>
            </a:r>
            <a:r>
              <a:rPr lang="en-US" b="1" dirty="0">
                <a:solidFill>
                  <a:schemeClr val="tx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impacted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by pruning? </a:t>
            </a: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dirty="0"/>
              <a:t>Effect of accuracy distribution across examples and classes </a:t>
            </a:r>
            <a:endParaRPr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46D68E-5FB5-DC48-9B2B-A5D208D31992}"/>
              </a:ext>
            </a:extLst>
          </p:cNvPr>
          <p:cNvSpPr txBox="1">
            <a:spLocks/>
          </p:cNvSpPr>
          <p:nvPr/>
        </p:nvSpPr>
        <p:spPr>
          <a:xfrm>
            <a:off x="512064" y="49376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tects Daughter"/>
              <a:buNone/>
              <a:defRPr sz="3600" b="0" i="0" u="none" strike="noStrike" cap="none">
                <a:solidFill>
                  <a:schemeClr val="dk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tects Daughter"/>
              <a:buNone/>
              <a:defRPr sz="3200" b="1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tects Daughter"/>
              <a:buNone/>
              <a:defRPr sz="3200" b="1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tects Daughter"/>
              <a:buNone/>
              <a:defRPr sz="3200" b="1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tects Daughter"/>
              <a:buNone/>
              <a:defRPr sz="3200" b="1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4572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tects Daughter"/>
              <a:buNone/>
              <a:defRPr sz="3200" b="1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914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tects Daughter"/>
              <a:buNone/>
              <a:defRPr sz="3200" b="1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13716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tects Daughter"/>
              <a:buNone/>
              <a:defRPr sz="3200" b="1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1828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tects Daughter"/>
              <a:buNone/>
              <a:defRPr sz="3200" b="1" i="0" u="none" strike="noStrike" cap="none">
                <a:solidFill>
                  <a:srgbClr val="73B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r>
              <a:rPr lang="en-US" sz="2880" dirty="0"/>
              <a:t>WHAT IS THE CORRECTNESS PROBLEM ?</a:t>
            </a:r>
          </a:p>
        </p:txBody>
      </p:sp>
    </p:spTree>
    <p:extLst>
      <p:ext uri="{BB962C8B-B14F-4D97-AF65-F5344CB8AC3E}">
        <p14:creationId xmlns:p14="http://schemas.microsoft.com/office/powerpoint/2010/main" val="1460739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554400" y="2787975"/>
            <a:ext cx="10200275" cy="5962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3300" dirty="0">
                <a:solidFill>
                  <a:schemeClr val="bg1"/>
                </a:solidFill>
              </a:rPr>
              <a:t>What do these </a:t>
            </a:r>
            <a:r>
              <a:rPr lang="en-US" sz="3300" dirty="0">
                <a:solidFill>
                  <a:schemeClr val="tx2"/>
                </a:solidFill>
              </a:rPr>
              <a:t>Impacted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>
                <a:solidFill>
                  <a:schemeClr val="tx2"/>
                </a:solidFill>
              </a:rPr>
              <a:t>Images</a:t>
            </a:r>
            <a:r>
              <a:rPr lang="en-US" sz="3300" dirty="0">
                <a:solidFill>
                  <a:schemeClr val="bg1"/>
                </a:solidFill>
              </a:rPr>
              <a:t> Look like ?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18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425" y="168625"/>
            <a:ext cx="4385710" cy="52849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827" y="727488"/>
            <a:ext cx="5969997" cy="5284926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25" y="4175675"/>
            <a:ext cx="2239350" cy="18776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425" y="168625"/>
            <a:ext cx="1144150" cy="124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425" y="1591050"/>
            <a:ext cx="1144150" cy="14478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425" y="3265988"/>
            <a:ext cx="1144150" cy="68258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" name="Google Shape;129;p17"/>
          <p:cNvSpPr/>
          <p:nvPr/>
        </p:nvSpPr>
        <p:spPr>
          <a:xfrm>
            <a:off x="2514450" y="1647000"/>
            <a:ext cx="2465700" cy="12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2514450" y="2602375"/>
            <a:ext cx="2465700" cy="12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9382450" y="800500"/>
            <a:ext cx="1258800" cy="175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2514450" y="3546388"/>
            <a:ext cx="2465700" cy="121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514450" y="2750175"/>
            <a:ext cx="2465700" cy="121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5174725" y="4266700"/>
            <a:ext cx="1743900" cy="1679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17"/>
          <p:cNvCxnSpPr/>
          <p:nvPr/>
        </p:nvCxnSpPr>
        <p:spPr>
          <a:xfrm rot="10800000" flipH="1">
            <a:off x="1800700" y="212225"/>
            <a:ext cx="754200" cy="302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1792600" y="3934925"/>
            <a:ext cx="778500" cy="145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7"/>
          <p:cNvSpPr/>
          <p:nvPr/>
        </p:nvSpPr>
        <p:spPr>
          <a:xfrm>
            <a:off x="348900" y="4364800"/>
            <a:ext cx="283500" cy="121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150150" y="4364800"/>
            <a:ext cx="283500" cy="121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300563" y="4549800"/>
            <a:ext cx="380175" cy="720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1</a:t>
            </a:r>
          </a:p>
        </p:txBody>
      </p:sp>
      <p:sp>
        <p:nvSpPr>
          <p:cNvPr id="140" name="Google Shape;140;p17"/>
          <p:cNvSpPr/>
          <p:nvPr/>
        </p:nvSpPr>
        <p:spPr>
          <a:xfrm>
            <a:off x="1101813" y="4549806"/>
            <a:ext cx="380175" cy="720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CONSTRAINTS during inference</a:t>
            </a:r>
          </a:p>
        </p:txBody>
      </p:sp>
      <p:pic>
        <p:nvPicPr>
          <p:cNvPr id="6" name="Google Shape;293;p44">
            <a:extLst>
              <a:ext uri="{FF2B5EF4-FFF2-40B4-BE49-F238E27FC236}">
                <a16:creationId xmlns:a16="http://schemas.microsoft.com/office/drawing/2014/main" id="{DB14A190-6BED-5649-8DB0-83DA91634CD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665" y="2052849"/>
            <a:ext cx="4779551" cy="2658175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94;p44">
            <a:extLst>
              <a:ext uri="{FF2B5EF4-FFF2-40B4-BE49-F238E27FC236}">
                <a16:creationId xmlns:a16="http://schemas.microsoft.com/office/drawing/2014/main" id="{2637ADAF-E1CF-2B4D-B9DA-A31B9C1206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2052849"/>
            <a:ext cx="5068375" cy="2658175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8C80D8-2360-3148-9814-CB82A3CB4ED7}"/>
              </a:ext>
            </a:extLst>
          </p:cNvPr>
          <p:cNvSpPr/>
          <p:nvPr/>
        </p:nvSpPr>
        <p:spPr>
          <a:xfrm>
            <a:off x="1845223" y="4895090"/>
            <a:ext cx="2352433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Memory Constraint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5D8A7-5C41-E34C-A47B-E4CEB0A00D45}"/>
              </a:ext>
            </a:extLst>
          </p:cNvPr>
          <p:cNvSpPr/>
          <p:nvPr/>
        </p:nvSpPr>
        <p:spPr>
          <a:xfrm>
            <a:off x="6455881" y="4895090"/>
            <a:ext cx="3129413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Compute/Energy Constraint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BF483B-B217-0B49-8299-C69D5BA583A4}"/>
              </a:ext>
            </a:extLst>
          </p:cNvPr>
          <p:cNvSpPr/>
          <p:nvPr/>
        </p:nvSpPr>
        <p:spPr>
          <a:xfrm>
            <a:off x="4310183" y="1564920"/>
            <a:ext cx="2352433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 err="1">
                <a:solidFill>
                  <a:srgbClr val="FFFFFF"/>
                </a:solidFill>
                <a:latin typeface="CMU Sans Serif Medium" panose="02000603000000000000" pitchFamily="2" charset="0"/>
              </a:rPr>
              <a:t>Congnitive</a:t>
            </a: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 Ability</a:t>
            </a:r>
          </a:p>
        </p:txBody>
      </p:sp>
    </p:spTree>
    <p:extLst>
      <p:ext uri="{BB962C8B-B14F-4D97-AF65-F5344CB8AC3E}">
        <p14:creationId xmlns:p14="http://schemas.microsoft.com/office/powerpoint/2010/main" val="40049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80" dirty="0"/>
              <a:t>WHY CORRECTNESS IN COMPRESSION ?</a:t>
            </a:r>
            <a:endParaRPr sz="2880"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512064" y="1800634"/>
            <a:ext cx="9948600" cy="4218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An Understanding of Correctness </a:t>
            </a:r>
            <a:r>
              <a:rPr lang="en-US" b="1" dirty="0"/>
              <a:t>is critical for sensitive tasks</a:t>
            </a:r>
            <a:r>
              <a:rPr lang="en-US" dirty="0"/>
              <a:t>:</a:t>
            </a:r>
            <a:br>
              <a:rPr lang="en-US" dirty="0"/>
            </a:b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i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Tasks where the introduction of pruning may be at odds with fairness objectives to treat protected attributes uniformly and/or the need to guarantee a certain level of accuracy for certain classes. </a:t>
            </a:r>
            <a:b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endParaRPr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US" dirty="0">
                <a:solidFill>
                  <a:schemeClr val="tx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Hiring, Health care diagnostics, Self-driving cars</a:t>
            </a:r>
            <a:endParaRPr dirty="0">
              <a:solidFill>
                <a:schemeClr val="tx2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Pruning is already commonly used in these domains, often driven by the resource constraints of deploying models to mobile phone or embedded devices.</a:t>
            </a:r>
          </a:p>
          <a:p>
            <a:pPr marL="457200" lvl="0" indent="-317500" algn="l" rtl="0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lvl="0" indent="-317500">
              <a:buChar char="●"/>
            </a:pPr>
            <a:r>
              <a:rPr lang="en-US" dirty="0">
                <a:solidFill>
                  <a:schemeClr val="tx2"/>
                </a:solidFill>
              </a:rPr>
              <a:t>Provide important insights about </a:t>
            </a:r>
            <a:r>
              <a:rPr lang="en-US" b="1" dirty="0">
                <a:solidFill>
                  <a:schemeClr val="tx2"/>
                </a:solidFill>
              </a:rPr>
              <a:t>when pruned models are qualified </a:t>
            </a:r>
            <a:r>
              <a:rPr lang="en-US" dirty="0">
                <a:solidFill>
                  <a:schemeClr val="tx2"/>
                </a:solidFill>
              </a:rPr>
              <a:t>to make decisions on real world inputs.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dirty="0"/>
              <a:t>Mistakes are Expensive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4730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6400" y="2756194"/>
            <a:ext cx="10567475" cy="659812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3300" dirty="0">
                <a:solidFill>
                  <a:schemeClr val="tx2"/>
                </a:solidFill>
              </a:rPr>
              <a:t>Correctness-Preservation</a:t>
            </a:r>
            <a:r>
              <a:rPr lang="en-US" sz="3300" dirty="0">
                <a:solidFill>
                  <a:schemeClr val="bg1"/>
                </a:solidFill>
              </a:rPr>
              <a:t> A good starting Point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66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54924" y="2704500"/>
            <a:ext cx="2618675" cy="106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Methods for Correctness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223175" y="839025"/>
            <a:ext cx="7553100" cy="44941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 </a:t>
            </a:r>
            <a:r>
              <a:rPr lang="en-US" sz="3300" dirty="0">
                <a:solidFill>
                  <a:schemeClr val="tx2"/>
                </a:solidFill>
              </a:rPr>
              <a:t>The Four Levels of Abstractions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L1 :  Neighborhoods in Input Space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L2 : Cross Layer Comparisons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L3 : Feature Space Embedding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L4 : Output or Functional Level 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33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201F-4ED8-F844-91F7-CCB57625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6" y="147918"/>
            <a:ext cx="9976104" cy="913757"/>
          </a:xfrm>
        </p:spPr>
        <p:txBody>
          <a:bodyPr/>
          <a:lstStyle/>
          <a:p>
            <a:r>
              <a:rPr lang="en-US" sz="2880" dirty="0"/>
              <a:t>CONDENSA EXTENSIONS FOR CORRECTNESS : </a:t>
            </a:r>
            <a:br>
              <a:rPr lang="en-US" sz="2880" dirty="0"/>
            </a:br>
            <a:r>
              <a:rPr lang="en-US" sz="2880" dirty="0"/>
              <a:t>A MIND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743A7-1CE1-694B-9E09-16A15026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43" y="929331"/>
            <a:ext cx="8587711" cy="49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26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54924" y="2704500"/>
            <a:ext cx="2618675" cy="106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Methods for Correctness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223175" y="839025"/>
            <a:ext cx="7553100" cy="44941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 </a:t>
            </a:r>
            <a:r>
              <a:rPr lang="en-US" sz="3300" dirty="0">
                <a:solidFill>
                  <a:schemeClr val="tx2"/>
                </a:solidFill>
              </a:rPr>
              <a:t>The Four Levels of Abstractions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tx2"/>
                </a:solidFill>
              </a:rPr>
              <a:t>L1 :  Neighborhoods in Input Space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L2 : Cross Layer Comparisons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L3 : Feature Space Embedding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L4 : Output or Functional Level 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95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Random directions 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How far are points from Decision boundaries really ?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313" y="1897563"/>
            <a:ext cx="6167348" cy="302159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325" y="5107800"/>
            <a:ext cx="6167325" cy="9011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1852" y="1897559"/>
            <a:ext cx="1174399" cy="302160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0" name="Google Shape;180;p22"/>
          <p:cNvCxnSpPr>
            <a:endCxn id="181" idx="3"/>
          </p:cNvCxnSpPr>
          <p:nvPr/>
        </p:nvCxnSpPr>
        <p:spPr>
          <a:xfrm rot="10800000">
            <a:off x="4008075" y="3002075"/>
            <a:ext cx="1535100" cy="221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2" name="Google Shape;18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1850" y="5107775"/>
            <a:ext cx="1953949" cy="9011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9450" y="1898125"/>
            <a:ext cx="1360524" cy="1437824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9450" y="3481288"/>
            <a:ext cx="1360524" cy="143785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1" name="Google Shape;181;p22"/>
          <p:cNvSpPr/>
          <p:nvPr/>
        </p:nvSpPr>
        <p:spPr>
          <a:xfrm>
            <a:off x="3560475" y="2591975"/>
            <a:ext cx="447600" cy="820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75" y="3241150"/>
            <a:ext cx="10471935" cy="2749627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054" y="1306438"/>
            <a:ext cx="1519100" cy="1605426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0" name="Google Shape;250;p28"/>
          <p:cNvCxnSpPr>
            <a:stCxn id="249" idx="2"/>
            <a:endCxn id="251" idx="0"/>
          </p:cNvCxnSpPr>
          <p:nvPr/>
        </p:nvCxnSpPr>
        <p:spPr>
          <a:xfrm>
            <a:off x="5562604" y="2911864"/>
            <a:ext cx="231900" cy="8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8"/>
          <p:cNvCxnSpPr>
            <a:stCxn id="249" idx="1"/>
          </p:cNvCxnSpPr>
          <p:nvPr/>
        </p:nvCxnSpPr>
        <p:spPr>
          <a:xfrm flipH="1">
            <a:off x="2338254" y="2109151"/>
            <a:ext cx="2464800" cy="16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p28"/>
          <p:cNvCxnSpPr>
            <a:stCxn id="249" idx="3"/>
            <a:endCxn id="254" idx="1"/>
          </p:cNvCxnSpPr>
          <p:nvPr/>
        </p:nvCxnSpPr>
        <p:spPr>
          <a:xfrm>
            <a:off x="6322154" y="2109151"/>
            <a:ext cx="2611500" cy="164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" name="Google Shape;255;p28"/>
          <p:cNvSpPr/>
          <p:nvPr/>
        </p:nvSpPr>
        <p:spPr>
          <a:xfrm>
            <a:off x="135650" y="3753475"/>
            <a:ext cx="10625700" cy="12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8"/>
          <p:cNvCxnSpPr>
            <a:stCxn id="249" idx="2"/>
            <a:endCxn id="257" idx="0"/>
          </p:cNvCxnSpPr>
          <p:nvPr/>
        </p:nvCxnSpPr>
        <p:spPr>
          <a:xfrm flipH="1">
            <a:off x="4302604" y="2911864"/>
            <a:ext cx="1260000" cy="8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28"/>
          <p:cNvCxnSpPr>
            <a:stCxn id="249" idx="2"/>
            <a:endCxn id="259" idx="0"/>
          </p:cNvCxnSpPr>
          <p:nvPr/>
        </p:nvCxnSpPr>
        <p:spPr>
          <a:xfrm flipH="1">
            <a:off x="4604404" y="2911864"/>
            <a:ext cx="958200" cy="8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7" name="Google Shape;257;p28"/>
          <p:cNvSpPr/>
          <p:nvPr/>
        </p:nvSpPr>
        <p:spPr>
          <a:xfrm>
            <a:off x="4212125" y="3728275"/>
            <a:ext cx="180900" cy="17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4513900" y="3728275"/>
            <a:ext cx="180900" cy="17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5704175" y="3728275"/>
            <a:ext cx="180900" cy="17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8907300" y="3728275"/>
            <a:ext cx="180900" cy="17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8"/>
          <p:cNvSpPr/>
          <p:nvPr/>
        </p:nvSpPr>
        <p:spPr>
          <a:xfrm>
            <a:off x="3414300" y="3728275"/>
            <a:ext cx="180900" cy="17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696825" y="3728275"/>
            <a:ext cx="180900" cy="17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50" y="853825"/>
            <a:ext cx="4886950" cy="262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450" y="1303600"/>
            <a:ext cx="1914681" cy="1605426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28"/>
          <p:cNvSpPr/>
          <p:nvPr/>
        </p:nvSpPr>
        <p:spPr>
          <a:xfrm>
            <a:off x="3354781" y="1619450"/>
            <a:ext cx="1023722" cy="6045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0" dirty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CMU Sans Serif Medium" panose="02000603000000000000" pitchFamily="2" charset="0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2474275" y="1420000"/>
            <a:ext cx="209700" cy="262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6" name="Google Shape;266;p28"/>
          <p:cNvCxnSpPr>
            <a:endCxn id="265" idx="3"/>
          </p:cNvCxnSpPr>
          <p:nvPr/>
        </p:nvCxnSpPr>
        <p:spPr>
          <a:xfrm flipH="1">
            <a:off x="2683975" y="1546300"/>
            <a:ext cx="20526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498348" y="127826"/>
            <a:ext cx="9976200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Decision Boundary Characterization</a:t>
            </a:r>
            <a:endParaRPr/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07300" y="688550"/>
            <a:ext cx="993665" cy="9936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87750" y="2005625"/>
            <a:ext cx="1032785" cy="9936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70" name="Google Shape;270;p28"/>
          <p:cNvCxnSpPr>
            <a:stCxn id="249" idx="3"/>
            <a:endCxn id="268" idx="1"/>
          </p:cNvCxnSpPr>
          <p:nvPr/>
        </p:nvCxnSpPr>
        <p:spPr>
          <a:xfrm rot="10800000" flipH="1">
            <a:off x="6322154" y="1185451"/>
            <a:ext cx="2585100" cy="92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28"/>
          <p:cNvCxnSpPr>
            <a:stCxn id="249" idx="3"/>
            <a:endCxn id="269" idx="1"/>
          </p:cNvCxnSpPr>
          <p:nvPr/>
        </p:nvCxnSpPr>
        <p:spPr>
          <a:xfrm>
            <a:off x="6322154" y="2109151"/>
            <a:ext cx="2565600" cy="3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F96EAE-486B-4A49-98B6-0B6D47915691}"/>
              </a:ext>
            </a:extLst>
          </p:cNvPr>
          <p:cNvSpPr txBox="1"/>
          <p:nvPr/>
        </p:nvSpPr>
        <p:spPr>
          <a:xfrm>
            <a:off x="3374581" y="161331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MU Sans Serif Medium" panose="02000603000000000000" pitchFamily="2" charset="0"/>
              </a:rPr>
              <a:t>Model 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54924" y="2704500"/>
            <a:ext cx="2618675" cy="106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Methods for Correctness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223175" y="839025"/>
            <a:ext cx="7553100" cy="44941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 </a:t>
            </a:r>
            <a:r>
              <a:rPr lang="en-US" sz="3300" dirty="0">
                <a:solidFill>
                  <a:schemeClr val="tx2"/>
                </a:solidFill>
              </a:rPr>
              <a:t>The Four Levels of Abstractions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tx2"/>
                </a:solidFill>
              </a:rPr>
              <a:t>L1 : Neighborhoods in Input Space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L2 : Cross Layer Comparisons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L3 : Feature Space Embedding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L4 : Output or Functional Level 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017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54924" y="2704500"/>
            <a:ext cx="2618675" cy="106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Methods for Correctness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223175" y="839025"/>
            <a:ext cx="7553100" cy="44941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 </a:t>
            </a:r>
            <a:r>
              <a:rPr lang="en-US" sz="3300" dirty="0">
                <a:solidFill>
                  <a:schemeClr val="tx2"/>
                </a:solidFill>
              </a:rPr>
              <a:t>The Four Levels of Abstractions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L1 : Neighborhoods in Input Space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tx2"/>
                </a:solidFill>
              </a:rPr>
              <a:t>L2 : Cross Layer Comparisons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L3 : Feature Space Embedding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L4 : Output or Functional Level 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21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625" y="706725"/>
            <a:ext cx="5544800" cy="170339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00" y="2605500"/>
            <a:ext cx="2457377" cy="23614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4" name="Google Shape;294;p31"/>
          <p:cNvSpPr/>
          <p:nvPr/>
        </p:nvSpPr>
        <p:spPr>
          <a:xfrm>
            <a:off x="1087400" y="2838805"/>
            <a:ext cx="117600" cy="168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2350720" y="2838795"/>
            <a:ext cx="117600" cy="168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625" y="2605500"/>
            <a:ext cx="5544800" cy="3172275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97" name="Google Shape;297;p31"/>
          <p:cNvCxnSpPr>
            <a:stCxn id="295" idx="3"/>
          </p:cNvCxnSpPr>
          <p:nvPr/>
        </p:nvCxnSpPr>
        <p:spPr>
          <a:xfrm rot="10800000" flipH="1">
            <a:off x="2468320" y="2211945"/>
            <a:ext cx="1815600" cy="71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D8443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8" name="Google Shape;29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5000" y="834500"/>
            <a:ext cx="1144150" cy="14478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99" name="Google Shape;299;p31"/>
          <p:cNvCxnSpPr>
            <a:stCxn id="298" idx="3"/>
          </p:cNvCxnSpPr>
          <p:nvPr/>
        </p:nvCxnSpPr>
        <p:spPr>
          <a:xfrm>
            <a:off x="2349150" y="1558425"/>
            <a:ext cx="1917600" cy="273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D84437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00" name="Google Shape;300;p31"/>
          <p:cNvCxnSpPr>
            <a:stCxn id="294" idx="3"/>
          </p:cNvCxnSpPr>
          <p:nvPr/>
        </p:nvCxnSpPr>
        <p:spPr>
          <a:xfrm rot="10800000" flipH="1">
            <a:off x="1205000" y="2005255"/>
            <a:ext cx="3036900" cy="917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D84437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ramifications of DNNs</a:t>
            </a:r>
          </a:p>
        </p:txBody>
      </p:sp>
      <p:pic>
        <p:nvPicPr>
          <p:cNvPr id="5" name="Google Shape;265;p42">
            <a:extLst>
              <a:ext uri="{FF2B5EF4-FFF2-40B4-BE49-F238E27FC236}">
                <a16:creationId xmlns:a16="http://schemas.microsoft.com/office/drawing/2014/main" id="{5E694EEF-AA45-974D-B468-3986B42467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729" y="1986801"/>
            <a:ext cx="4137559" cy="327270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268;p42">
            <a:extLst>
              <a:ext uri="{FF2B5EF4-FFF2-40B4-BE49-F238E27FC236}">
                <a16:creationId xmlns:a16="http://schemas.microsoft.com/office/drawing/2014/main" id="{CE5820F0-BB75-5B44-B1E8-A12D32472B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353" y="1986800"/>
            <a:ext cx="4637021" cy="327270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9132EA-E9D4-D048-97F5-D4470136AE87}"/>
              </a:ext>
            </a:extLst>
          </p:cNvPr>
          <p:cNvSpPr/>
          <p:nvPr/>
        </p:nvSpPr>
        <p:spPr>
          <a:xfrm>
            <a:off x="1984174" y="1443385"/>
            <a:ext cx="1915473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Better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9CBB62-0C46-B54D-B69D-7AAB95275A4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899647" y="1595316"/>
            <a:ext cx="123464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C1422-1B43-1542-A6F5-21A818954342}"/>
              </a:ext>
            </a:extLst>
          </p:cNvPr>
          <p:cNvSpPr/>
          <p:nvPr/>
        </p:nvSpPr>
        <p:spPr>
          <a:xfrm>
            <a:off x="1984175" y="5499060"/>
            <a:ext cx="2352433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 err="1">
                <a:solidFill>
                  <a:srgbClr val="FFFFFF"/>
                </a:solidFill>
                <a:latin typeface="CMU Sans Serif Medium" panose="02000603000000000000" pitchFamily="2" charset="0"/>
              </a:rPr>
              <a:t>Congnitive</a:t>
            </a: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 Ability 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94604-B73A-F841-9F31-8E36757894E5}"/>
              </a:ext>
            </a:extLst>
          </p:cNvPr>
          <p:cNvSpPr/>
          <p:nvPr/>
        </p:nvSpPr>
        <p:spPr>
          <a:xfrm>
            <a:off x="6303813" y="1460939"/>
            <a:ext cx="3106669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Memory Constraint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AAE94A-569E-3C46-ABFA-C70A6AED8ABD}"/>
              </a:ext>
            </a:extLst>
          </p:cNvPr>
          <p:cNvSpPr/>
          <p:nvPr/>
        </p:nvSpPr>
        <p:spPr>
          <a:xfrm>
            <a:off x="6281069" y="5499060"/>
            <a:ext cx="3129413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Compute/Energy Constraint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0AFEB3-88E6-4E47-AB4C-E6368408B93E}"/>
              </a:ext>
            </a:extLst>
          </p:cNvPr>
          <p:cNvCxnSpPr>
            <a:cxnSpLocks/>
          </p:cNvCxnSpPr>
          <p:nvPr/>
        </p:nvCxnSpPr>
        <p:spPr>
          <a:xfrm flipH="1">
            <a:off x="5265353" y="1595316"/>
            <a:ext cx="103846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97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838" y="426400"/>
            <a:ext cx="7469123" cy="26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850" y="3248375"/>
            <a:ext cx="7766026" cy="268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54924" y="2704500"/>
            <a:ext cx="2618675" cy="106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Methods for Correctness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223175" y="839025"/>
            <a:ext cx="7553100" cy="44941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 </a:t>
            </a:r>
            <a:r>
              <a:rPr lang="en-US" sz="3300" dirty="0">
                <a:solidFill>
                  <a:schemeClr val="tx2"/>
                </a:solidFill>
              </a:rPr>
              <a:t>The Four Levels of Abstractions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L1 :  Neighborhoods in Input Space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tx2"/>
                </a:solidFill>
              </a:rPr>
              <a:t>L2 : Cross Layer Comparisons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L3 : Feature Space Embedding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L4 : Output or Functional Level 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813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54924" y="2704500"/>
            <a:ext cx="2618675" cy="106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Methods for Correctness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223175" y="839025"/>
            <a:ext cx="7553100" cy="44941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 </a:t>
            </a:r>
            <a:r>
              <a:rPr lang="en-US" sz="3300" dirty="0">
                <a:solidFill>
                  <a:schemeClr val="tx2"/>
                </a:solidFill>
              </a:rPr>
              <a:t>The Four Levels of Abstractions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L1 :  Neighborhoods in Input Space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L2 : Cross Layer Comparisons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tx2"/>
                </a:solidFill>
              </a:rPr>
              <a:t>L3 : Feature Space Embedding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L4 : Output or Functional Level 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57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"/>
          <p:cNvSpPr txBox="1">
            <a:spLocks noGrp="1"/>
          </p:cNvSpPr>
          <p:nvPr>
            <p:ph type="title"/>
          </p:nvPr>
        </p:nvSpPr>
        <p:spPr>
          <a:xfrm>
            <a:off x="374040" y="534030"/>
            <a:ext cx="102246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dirty="0"/>
              <a:t>L3 : FEATURE SPACE EMBEDDING</a:t>
            </a:r>
            <a:endParaRPr sz="2880" dirty="0"/>
          </a:p>
        </p:txBody>
      </p:sp>
      <p:sp>
        <p:nvSpPr>
          <p:cNvPr id="482" name="Google Shape;482;p46"/>
          <p:cNvSpPr txBox="1">
            <a:spLocks noGrp="1"/>
          </p:cNvSpPr>
          <p:nvPr>
            <p:ph type="body" idx="1"/>
          </p:nvPr>
        </p:nvSpPr>
        <p:spPr>
          <a:xfrm>
            <a:off x="374040" y="1291530"/>
            <a:ext cx="10224600" cy="4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6100" lvl="0" indent="-266700" algn="l" rtl="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dirty="0">
                <a:solidFill>
                  <a:srgbClr val="000000"/>
                </a:solidFill>
              </a:rPr>
              <a:t>Deeply learned features are naturally decoupled with </a:t>
            </a:r>
            <a:r>
              <a:rPr lang="en-US" dirty="0">
                <a:solidFill>
                  <a:schemeClr val="tx2"/>
                </a:solidFill>
              </a:rPr>
              <a:t>angle and norm.</a:t>
            </a:r>
            <a:endParaRPr dirty="0">
              <a:solidFill>
                <a:schemeClr val="tx2"/>
              </a:solidFill>
            </a:endParaRPr>
          </a:p>
          <a:p>
            <a:pPr marL="54610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dirty="0">
                <a:solidFill>
                  <a:srgbClr val="000000"/>
                </a:solidFill>
              </a:rPr>
              <a:t>The angles reflect the semantic difference.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483" name="Google Shape;4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611" y="2309945"/>
            <a:ext cx="4558259" cy="381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54924" y="2704500"/>
            <a:ext cx="2618675" cy="106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Methods for Correctness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223175" y="839025"/>
            <a:ext cx="7553100" cy="44941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 </a:t>
            </a:r>
            <a:r>
              <a:rPr lang="en-US" sz="3300" dirty="0">
                <a:solidFill>
                  <a:schemeClr val="tx2"/>
                </a:solidFill>
              </a:rPr>
              <a:t>The Four Levels of Abstractions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L1 : Neighborhoods in Input Space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L2 : Cross Layer Comparisons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tx2"/>
                </a:solidFill>
              </a:rPr>
              <a:t>L3 : Feature Space Embedding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L4 : Output or Functional Level 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57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54924" y="2704500"/>
            <a:ext cx="2618675" cy="106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Methods for Correctness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223175" y="839025"/>
            <a:ext cx="7553100" cy="44941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 </a:t>
            </a:r>
            <a:r>
              <a:rPr lang="en-US" sz="3300" dirty="0">
                <a:solidFill>
                  <a:schemeClr val="tx2"/>
                </a:solidFill>
              </a:rPr>
              <a:t>The Four Levels of Abstractions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L1 : Neighborhoods in Input Space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L2 : Cross Layer Comparisons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L3 : Feature Space Embedding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tx2"/>
                </a:solidFill>
              </a:rPr>
              <a:t>L4 : Output or Functional Level </a:t>
            </a:r>
            <a:endParaRPr sz="3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203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25" y="2439563"/>
            <a:ext cx="2239350" cy="1877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538" name="Google Shape;538;p52"/>
          <p:cNvSpPr/>
          <p:nvPr/>
        </p:nvSpPr>
        <p:spPr>
          <a:xfrm>
            <a:off x="796200" y="2628688"/>
            <a:ext cx="283500" cy="121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2"/>
          <p:cNvSpPr/>
          <p:nvPr/>
        </p:nvSpPr>
        <p:spPr>
          <a:xfrm>
            <a:off x="1597450" y="2628688"/>
            <a:ext cx="283500" cy="121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2"/>
          <p:cNvSpPr/>
          <p:nvPr/>
        </p:nvSpPr>
        <p:spPr>
          <a:xfrm>
            <a:off x="747875" y="2813701"/>
            <a:ext cx="342935" cy="6036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1"/>
                </a:solidFill>
                <a:latin typeface="Arial"/>
              </a:rPr>
              <a:t>1</a:t>
            </a:r>
          </a:p>
        </p:txBody>
      </p:sp>
      <p:sp>
        <p:nvSpPr>
          <p:cNvPr id="541" name="Google Shape;541;p52"/>
          <p:cNvSpPr/>
          <p:nvPr/>
        </p:nvSpPr>
        <p:spPr>
          <a:xfrm>
            <a:off x="1567727" y="2813706"/>
            <a:ext cx="342935" cy="6036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2</a:t>
            </a:r>
          </a:p>
        </p:txBody>
      </p:sp>
      <p:sp>
        <p:nvSpPr>
          <p:cNvPr id="542" name="Google Shape;542;p52"/>
          <p:cNvSpPr txBox="1"/>
          <p:nvPr/>
        </p:nvSpPr>
        <p:spPr>
          <a:xfrm>
            <a:off x="2882050" y="3117575"/>
            <a:ext cx="25659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8443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Nothing You Could Do"/>
              </a:rPr>
              <a:t>Output</a:t>
            </a:r>
            <a:br>
              <a:rPr lang="en-US" sz="1800" dirty="0">
                <a:solidFill>
                  <a:srgbClr val="D8443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Nothing You Could Do"/>
              </a:rPr>
            </a:br>
            <a:r>
              <a:rPr lang="en-US" sz="1800" dirty="0">
                <a:solidFill>
                  <a:srgbClr val="D8443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Nothing You Could Do"/>
              </a:rPr>
              <a:t>or</a:t>
            </a:r>
            <a:br>
              <a:rPr lang="en-US" sz="1800" dirty="0">
                <a:solidFill>
                  <a:srgbClr val="D8443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Nothing You Could Do"/>
              </a:rPr>
            </a:br>
            <a:r>
              <a:rPr lang="en-US" sz="1800" dirty="0">
                <a:solidFill>
                  <a:srgbClr val="D8443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Nothing You Could Do"/>
              </a:rPr>
              <a:t>Functional</a:t>
            </a:r>
            <a:br>
              <a:rPr lang="en-US" sz="1800" dirty="0">
                <a:solidFill>
                  <a:srgbClr val="D8443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Nothing You Could Do"/>
              </a:rPr>
            </a:br>
            <a:r>
              <a:rPr lang="en-US" sz="1800" dirty="0">
                <a:solidFill>
                  <a:srgbClr val="D8443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Nothing You Could Do"/>
              </a:rPr>
              <a:t>Level</a:t>
            </a:r>
            <a:br>
              <a:rPr lang="en-US" sz="1800" dirty="0">
                <a:solidFill>
                  <a:srgbClr val="D8443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Nothing You Could Do"/>
              </a:rPr>
            </a:br>
            <a:r>
              <a:rPr lang="en-US" sz="1800" dirty="0">
                <a:solidFill>
                  <a:srgbClr val="D84437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Nothing You Could Do"/>
              </a:rPr>
              <a:t>Analysis</a:t>
            </a:r>
            <a:endParaRPr sz="1800" dirty="0">
              <a:solidFill>
                <a:srgbClr val="D84437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Nothing You Could Do"/>
            </a:endParaRPr>
          </a:p>
        </p:txBody>
      </p:sp>
      <p:grpSp>
        <p:nvGrpSpPr>
          <p:cNvPr id="543" name="Google Shape;543;p52"/>
          <p:cNvGrpSpPr/>
          <p:nvPr/>
        </p:nvGrpSpPr>
        <p:grpSpPr>
          <a:xfrm rot="10800000">
            <a:off x="3403634" y="2750498"/>
            <a:ext cx="1728181" cy="226527"/>
            <a:chOff x="3392522" y="3576535"/>
            <a:chExt cx="1728181" cy="226527"/>
          </a:xfrm>
        </p:grpSpPr>
        <p:sp>
          <p:nvSpPr>
            <p:cNvPr id="544" name="Google Shape;544;p52"/>
            <p:cNvSpPr/>
            <p:nvPr/>
          </p:nvSpPr>
          <p:spPr>
            <a:xfrm>
              <a:off x="3423920" y="3576535"/>
              <a:ext cx="1696783" cy="156418"/>
            </a:xfrm>
            <a:custGeom>
              <a:avLst/>
              <a:gdLst/>
              <a:ahLst/>
              <a:cxnLst/>
              <a:rect l="l" t="t" r="r" b="b"/>
              <a:pathLst>
                <a:path w="214579" h="16247" extrusionOk="0">
                  <a:moveTo>
                    <a:pt x="0" y="16247"/>
                  </a:moveTo>
                  <a:cubicBezTo>
                    <a:pt x="24123" y="13524"/>
                    <a:pt x="47815" y="7630"/>
                    <a:pt x="71933" y="4868"/>
                  </a:cubicBezTo>
                  <a:cubicBezTo>
                    <a:pt x="119173" y="-541"/>
                    <a:pt x="167525" y="-2382"/>
                    <a:pt x="214579" y="4462"/>
                  </a:cubicBezTo>
                </a:path>
              </a:pathLst>
            </a:custGeom>
            <a:noFill/>
            <a:ln w="1905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5" name="Google Shape;545;p52"/>
            <p:cNvSpPr/>
            <p:nvPr/>
          </p:nvSpPr>
          <p:spPr>
            <a:xfrm rot="1047497">
              <a:off x="3389833" y="3765715"/>
              <a:ext cx="182868" cy="10150"/>
            </a:xfrm>
            <a:custGeom>
              <a:avLst/>
              <a:gdLst/>
              <a:ahLst/>
              <a:cxnLst/>
              <a:rect l="l" t="t" r="r" b="b"/>
              <a:pathLst>
                <a:path w="7315" h="406" extrusionOk="0">
                  <a:moveTo>
                    <a:pt x="0" y="0"/>
                  </a:moveTo>
                  <a:cubicBezTo>
                    <a:pt x="2442" y="0"/>
                    <a:pt x="4873" y="406"/>
                    <a:pt x="7315" y="406"/>
                  </a:cubicBezTo>
                </a:path>
              </a:pathLst>
            </a:custGeom>
            <a:noFill/>
            <a:ln w="1905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6" name="Google Shape;546;p52"/>
            <p:cNvSpPr/>
            <p:nvPr/>
          </p:nvSpPr>
          <p:spPr>
            <a:xfrm rot="2768551">
              <a:off x="3458473" y="3598503"/>
              <a:ext cx="10175" cy="172733"/>
            </a:xfrm>
            <a:custGeom>
              <a:avLst/>
              <a:gdLst/>
              <a:ahLst/>
              <a:cxnLst/>
              <a:rect l="l" t="t" r="r" b="b"/>
              <a:pathLst>
                <a:path w="407" h="6909" extrusionOk="0">
                  <a:moveTo>
                    <a:pt x="0" y="6909"/>
                  </a:moveTo>
                  <a:cubicBezTo>
                    <a:pt x="0" y="4602"/>
                    <a:pt x="407" y="2307"/>
                    <a:pt x="407" y="0"/>
                  </a:cubicBezTo>
                </a:path>
              </a:pathLst>
            </a:custGeom>
            <a:noFill/>
            <a:ln w="19050" cap="flat" cmpd="sng">
              <a:solidFill>
                <a:srgbClr val="D84437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47" name="Google Shape;547;p52"/>
          <p:cNvSpPr txBox="1"/>
          <p:nvPr/>
        </p:nvSpPr>
        <p:spPr>
          <a:xfrm>
            <a:off x="0" y="505350"/>
            <a:ext cx="109728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dirty="0">
                <a:solidFill>
                  <a:schemeClr val="tx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rPr>
              <a:t>L4. Output or Functional Level </a:t>
            </a:r>
            <a:endParaRPr sz="2880" dirty="0">
              <a:solidFill>
                <a:schemeClr val="tx2"/>
              </a:solidFill>
            </a:endParaRPr>
          </a:p>
        </p:txBody>
      </p:sp>
      <p:pic>
        <p:nvPicPr>
          <p:cNvPr id="548" name="Google Shape;5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950" y="2001225"/>
            <a:ext cx="5220050" cy="27543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"/>
          <p:cNvSpPr txBox="1"/>
          <p:nvPr/>
        </p:nvSpPr>
        <p:spPr>
          <a:xfrm>
            <a:off x="0" y="505350"/>
            <a:ext cx="109728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dirty="0">
                <a:solidFill>
                  <a:schemeClr val="tx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rPr>
              <a:t>L4. Output or Functional Level </a:t>
            </a:r>
            <a:endParaRPr sz="2880" dirty="0">
              <a:solidFill>
                <a:schemeClr val="tx2"/>
              </a:solidFill>
            </a:endParaRPr>
          </a:p>
        </p:txBody>
      </p:sp>
      <p:pic>
        <p:nvPicPr>
          <p:cNvPr id="548" name="Google Shape;5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239" y="2001225"/>
            <a:ext cx="5220050" cy="27543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AA779-89FE-F646-BC1E-54DB7061730D}"/>
              </a:ext>
            </a:extLst>
          </p:cNvPr>
          <p:cNvSpPr txBox="1"/>
          <p:nvPr/>
        </p:nvSpPr>
        <p:spPr>
          <a:xfrm>
            <a:off x="109412" y="1207276"/>
            <a:ext cx="5509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CMU Sans Serif Medium" panose="02000603000000000000" pitchFamily="2" charset="0"/>
            </a:endParaRPr>
          </a:p>
          <a:p>
            <a:r>
              <a:rPr lang="en-US" sz="2000" dirty="0">
                <a:latin typeface="CMU Sans Serif Medium" panose="02000603000000000000" pitchFamily="2" charset="0"/>
              </a:rPr>
              <a:t>Supervised learning problems often have </a:t>
            </a:r>
            <a:r>
              <a:rPr lang="en-US" sz="2000" dirty="0">
                <a:solidFill>
                  <a:schemeClr val="tx2"/>
                </a:solidFill>
                <a:latin typeface="CMU Sans Serif Medium" panose="02000603000000000000" pitchFamily="2" charset="0"/>
              </a:rPr>
              <a:t>semantic structure </a:t>
            </a:r>
            <a:r>
              <a:rPr lang="en-US" sz="2000" dirty="0">
                <a:latin typeface="CMU Sans Serif Medium" panose="02000603000000000000" pitchFamily="2" charset="0"/>
              </a:rPr>
              <a:t>in the labels. </a:t>
            </a:r>
          </a:p>
          <a:p>
            <a:endParaRPr lang="en-US" sz="2000" dirty="0">
              <a:latin typeface="CMU Sans Serif Medium" panose="02000603000000000000" pitchFamily="2" charset="0"/>
            </a:endParaRPr>
          </a:p>
          <a:p>
            <a:r>
              <a:rPr lang="en-US" sz="2000" dirty="0">
                <a:latin typeface="CMU Sans Serif Medium" panose="02000603000000000000" pitchFamily="2" charset="0"/>
              </a:rPr>
              <a:t>Benchmarks for evaluating image classification, have </a:t>
            </a:r>
            <a:r>
              <a:rPr lang="en-US" sz="2000" dirty="0">
                <a:solidFill>
                  <a:schemeClr val="accent1"/>
                </a:solidFill>
                <a:latin typeface="CMU Sans Serif Medium" panose="02000603000000000000" pitchFamily="2" charset="0"/>
              </a:rPr>
              <a:t>a hierarchical organization of labels</a:t>
            </a:r>
            <a:r>
              <a:rPr lang="en-US" sz="2000" dirty="0">
                <a:latin typeface="CMU Sans Serif Medium" panose="02000603000000000000" pitchFamily="2" charset="0"/>
              </a:rPr>
              <a:t>, e.g., the categories ‘hamster’ and ‘mouse’ belong to the super-category ‘small mammals’.</a:t>
            </a:r>
          </a:p>
          <a:p>
            <a:endParaRPr lang="en-US" sz="2000" dirty="0">
              <a:latin typeface="CMU Sans Serif Medium" panose="02000603000000000000" pitchFamily="2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MU Sans Serif Medium" panose="02000603000000000000" pitchFamily="2" charset="0"/>
              </a:rPr>
              <a:t>In many real world applications, misclassification within the same super-category is more acceptable than across super-categories.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689DD-ED06-7A41-B7F0-EBA503F8D6D8}"/>
              </a:ext>
            </a:extLst>
          </p:cNvPr>
          <p:cNvSpPr/>
          <p:nvPr/>
        </p:nvSpPr>
        <p:spPr>
          <a:xfrm>
            <a:off x="6323682" y="2478795"/>
            <a:ext cx="2170323" cy="227680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88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54924" y="2704500"/>
            <a:ext cx="2618675" cy="106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Methods for Correctness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223175" y="839025"/>
            <a:ext cx="7553100" cy="44941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 </a:t>
            </a:r>
            <a:r>
              <a:rPr lang="en-US" sz="3300" dirty="0">
                <a:solidFill>
                  <a:schemeClr val="tx2"/>
                </a:solidFill>
              </a:rPr>
              <a:t>The Four Levels of Abstractions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L1 :  Neighborhoods in Input Space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L2 : Cross Layer Comparisons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L3 : Feature Space Embedding</a:t>
            </a:r>
            <a:br>
              <a:rPr lang="en-US" sz="3300" dirty="0">
                <a:solidFill>
                  <a:schemeClr val="accent1"/>
                </a:solidFill>
              </a:rPr>
            </a:b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L4 : Output or Functional Level 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9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05325" y="2790600"/>
            <a:ext cx="22287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2"/>
                </a:solidFill>
              </a:rPr>
              <a:t>Agenda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014375" y="809850"/>
            <a:ext cx="7553100" cy="4552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/>
            <a:r>
              <a:rPr lang="en-US" sz="3300" dirty="0">
                <a:solidFill>
                  <a:schemeClr val="tx2"/>
                </a:solidFill>
              </a:rPr>
              <a:t>MODEL COMPRESSION</a:t>
            </a: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Overview of Condensa</a:t>
            </a:r>
            <a:br>
              <a:rPr lang="en-US" sz="3300" dirty="0">
                <a:solidFill>
                  <a:schemeClr val="bg1"/>
                </a:solidFill>
              </a:rPr>
            </a:b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METHODS FOR CORRECTNESS</a:t>
            </a: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- The Four Levels of Abstractions</a:t>
            </a:r>
            <a:br>
              <a:rPr lang="en-US" sz="3300" dirty="0">
                <a:solidFill>
                  <a:schemeClr val="bg1"/>
                </a:solidFill>
              </a:rPr>
            </a:b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tx2"/>
                </a:solidFill>
              </a:rPr>
              <a:t>DATASET COMPRESSION</a:t>
            </a: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Condensa Extensions</a:t>
            </a: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Applying the Correctness Methods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5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05325" y="2790600"/>
            <a:ext cx="22287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2"/>
                </a:solidFill>
              </a:rPr>
              <a:t>Agenda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014375" y="809850"/>
            <a:ext cx="7553100" cy="4552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/>
            <a:r>
              <a:rPr lang="en-US" sz="3300" dirty="0">
                <a:solidFill>
                  <a:schemeClr val="tx2"/>
                </a:solidFill>
              </a:rPr>
              <a:t>MODEL COMPRESSION</a:t>
            </a: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Overview of Condensa</a:t>
            </a:r>
            <a:br>
              <a:rPr lang="en-US" sz="3300" dirty="0">
                <a:solidFill>
                  <a:schemeClr val="bg1"/>
                </a:solidFill>
              </a:rPr>
            </a:b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METHODS FOR CORRECTNESS</a:t>
            </a:r>
            <a:br>
              <a:rPr lang="en-US" sz="3300" dirty="0">
                <a:solidFill>
                  <a:schemeClr val="accent1"/>
                </a:solidFill>
              </a:rPr>
            </a:br>
            <a:r>
              <a:rPr lang="en-US" sz="3300" dirty="0">
                <a:solidFill>
                  <a:schemeClr val="accent1"/>
                </a:solidFill>
              </a:rPr>
              <a:t>- The Four Levels of Abstractions</a:t>
            </a:r>
            <a:br>
              <a:rPr lang="en-US" sz="3300" dirty="0">
                <a:solidFill>
                  <a:schemeClr val="bg1"/>
                </a:solidFill>
              </a:rPr>
            </a:b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tx2"/>
                </a:solidFill>
              </a:rPr>
              <a:t>DATASET COMPRESSION</a:t>
            </a: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Condensa Extensions</a:t>
            </a: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Applying the Correctness Methods</a:t>
            </a:r>
            <a:endParaRPr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93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201F-4ED8-F844-91F7-CCB57625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7" y="409226"/>
            <a:ext cx="9976104" cy="590931"/>
          </a:xfrm>
        </p:spPr>
        <p:txBody>
          <a:bodyPr/>
          <a:lstStyle/>
          <a:p>
            <a:r>
              <a:rPr lang="en-US" sz="2880" dirty="0"/>
              <a:t>CONDENSA : TRIFECTA OF MODEL COMPRESSION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743A7-1CE1-694B-9E09-16A15026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43" y="1000157"/>
            <a:ext cx="8587711" cy="49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201F-4ED8-F844-91F7-CCB57625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94826"/>
            <a:ext cx="9976104" cy="590931"/>
          </a:xfrm>
        </p:spPr>
        <p:txBody>
          <a:bodyPr/>
          <a:lstStyle/>
          <a:p>
            <a:r>
              <a:rPr lang="en-US" sz="2880" dirty="0"/>
              <a:t>CONDENSA EXTENSIONS FOR DATASET COMPRESSION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252DF-64C0-DE49-BA81-349E5356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44" y="985757"/>
            <a:ext cx="8587712" cy="49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75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201F-4ED8-F844-91F7-CCB57625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192062"/>
            <a:ext cx="9976104" cy="590931"/>
          </a:xfrm>
        </p:spPr>
        <p:txBody>
          <a:bodyPr/>
          <a:lstStyle/>
          <a:p>
            <a:r>
              <a:rPr lang="en-US" sz="2880" dirty="0"/>
              <a:t>AXES OF DATASET COMPRESSION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2EF3B-1DFD-4949-8B85-C3160BD7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" y="1052392"/>
            <a:ext cx="4025154" cy="157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9552A-0034-EE45-A8C7-C21E45A5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82993"/>
            <a:ext cx="5244353" cy="5310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C640F-8260-CF41-B8AE-B9C745B1F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6" y="3252816"/>
            <a:ext cx="5099432" cy="24784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D5E5CB-C710-904F-BC09-6A6A374A8B72}"/>
              </a:ext>
            </a:extLst>
          </p:cNvPr>
          <p:cNvSpPr/>
          <p:nvPr/>
        </p:nvSpPr>
        <p:spPr>
          <a:xfrm>
            <a:off x="5486400" y="2138210"/>
            <a:ext cx="5328000" cy="395538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80" kern="1200" dirty="0">
              <a:solidFill>
                <a:srgbClr val="FFFFFF"/>
              </a:solidFill>
              <a:latin typeface="CMU Sans Serif Medium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8DDD9-A094-4644-B2B2-13068D3FA3CA}"/>
              </a:ext>
            </a:extLst>
          </p:cNvPr>
          <p:cNvSpPr/>
          <p:nvPr/>
        </p:nvSpPr>
        <p:spPr>
          <a:xfrm>
            <a:off x="5486400" y="1546539"/>
            <a:ext cx="5328000" cy="591671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80" kern="1200" dirty="0">
              <a:solidFill>
                <a:srgbClr val="FFFFFF"/>
              </a:solidFill>
              <a:latin typeface="CMU Sans Serif Medium" panose="020006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7044D1-46F7-9C4E-B9E1-CBA035043691}"/>
              </a:ext>
            </a:extLst>
          </p:cNvPr>
          <p:cNvSpPr/>
          <p:nvPr/>
        </p:nvSpPr>
        <p:spPr>
          <a:xfrm>
            <a:off x="5486400" y="868930"/>
            <a:ext cx="5328000" cy="591671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80" kern="1200" dirty="0">
              <a:solidFill>
                <a:srgbClr val="FFFFFF"/>
              </a:solidFill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543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1B8C8-9A60-7A4D-B8AA-C83D0724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262" y="1425388"/>
            <a:ext cx="4081428" cy="3957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7F47D-128A-7541-A032-DBA7CCE03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8" y="2008255"/>
            <a:ext cx="5099432" cy="24784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E04625-5EB2-0D4D-91FF-E1AF0D42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4826"/>
            <a:ext cx="10972800" cy="590931"/>
          </a:xfrm>
        </p:spPr>
        <p:txBody>
          <a:bodyPr/>
          <a:lstStyle/>
          <a:p>
            <a:r>
              <a:rPr lang="en-US" sz="2880" dirty="0"/>
              <a:t>DATASET COMPRESSION : PERFORMANCE RAMIFICATIONS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37D41-C386-AE48-B3A6-77DA1421A5CA}"/>
              </a:ext>
            </a:extLst>
          </p:cNvPr>
          <p:cNvSpPr/>
          <p:nvPr/>
        </p:nvSpPr>
        <p:spPr>
          <a:xfrm>
            <a:off x="5898154" y="3906371"/>
            <a:ext cx="3963643" cy="181535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80" kern="1200" dirty="0">
              <a:solidFill>
                <a:srgbClr val="FFFFFF"/>
              </a:solidFill>
              <a:latin typeface="CMU Sans Serif Medium" panose="02000603000000000000" pitchFamily="2" charset="0"/>
            </a:endParaRPr>
          </a:p>
        </p:txBody>
      </p:sp>
      <p:sp>
        <p:nvSpPr>
          <p:cNvPr id="8" name="Google Shape;96;p16">
            <a:extLst>
              <a:ext uri="{FF2B5EF4-FFF2-40B4-BE49-F238E27FC236}">
                <a16:creationId xmlns:a16="http://schemas.microsoft.com/office/drawing/2014/main" id="{030E2B63-14CC-044B-A585-117DB2A85C65}"/>
              </a:ext>
            </a:extLst>
          </p:cNvPr>
          <p:cNvSpPr txBox="1">
            <a:spLocks/>
          </p:cNvSpPr>
          <p:nvPr/>
        </p:nvSpPr>
        <p:spPr>
          <a:xfrm>
            <a:off x="700773" y="822004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2400" b="0" i="0" u="none" strike="noStrike" cap="none">
                <a:solidFill>
                  <a:schemeClr val="lt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ts val="1400"/>
              <a:buFont typeface="Architects Daughter"/>
              <a:buNone/>
              <a:tabLst/>
              <a:defRPr/>
            </a:pPr>
            <a:r>
              <a:rPr lang="en-US" dirty="0">
                <a:solidFill>
                  <a:srgbClr val="76B900"/>
                </a:solidFill>
              </a:rPr>
              <a:t>W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rPr>
              <a:t>hat are the </a:t>
            </a:r>
            <a:r>
              <a:rPr lang="en-US" dirty="0">
                <a:solidFill>
                  <a:srgbClr val="76B900"/>
                </a:solidFill>
              </a:rPr>
              <a:t>C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rPr>
              <a:t>orrectness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rPr>
              <a:t> Ramifications of Compression ?</a:t>
            </a:r>
          </a:p>
        </p:txBody>
      </p:sp>
    </p:spTree>
    <p:extLst>
      <p:ext uri="{BB962C8B-B14F-4D97-AF65-F5344CB8AC3E}">
        <p14:creationId xmlns:p14="http://schemas.microsoft.com/office/powerpoint/2010/main" val="4154334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56C6659-5714-1D43-97EC-1D7F0657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4826"/>
            <a:ext cx="10972800" cy="590931"/>
          </a:xfrm>
        </p:spPr>
        <p:txBody>
          <a:bodyPr/>
          <a:lstStyle/>
          <a:p>
            <a:r>
              <a:rPr lang="en-US" sz="2880" dirty="0"/>
              <a:t>DATASET COMPRESSION : CORRECTNESS RAMIFICATIONS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5AA9C-ADEF-9148-90A6-D9A6374B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122" y="1691104"/>
            <a:ext cx="7490327" cy="2789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F456B-F3C7-9F44-937E-18CFBBE21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1" y="2486304"/>
            <a:ext cx="2916419" cy="16708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28FC03-971F-594B-9050-746A3BBEC86E}"/>
              </a:ext>
            </a:extLst>
          </p:cNvPr>
          <p:cNvCxnSpPr>
            <a:cxnSpLocks/>
          </p:cNvCxnSpPr>
          <p:nvPr/>
        </p:nvCxnSpPr>
        <p:spPr>
          <a:xfrm flipV="1">
            <a:off x="3049770" y="2486305"/>
            <a:ext cx="1853924" cy="1538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830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56C6659-5714-1D43-97EC-1D7F0657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4826"/>
            <a:ext cx="10972800" cy="590931"/>
          </a:xfrm>
        </p:spPr>
        <p:txBody>
          <a:bodyPr/>
          <a:lstStyle/>
          <a:p>
            <a:r>
              <a:rPr lang="en-US" sz="2880" dirty="0"/>
              <a:t>DATASET COMPRESSION : CORRECTNESS RAMIFICATIONS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26B23-B3C5-2041-B66F-C4234682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76" y="985757"/>
            <a:ext cx="6875260" cy="5134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B1ED-7B80-404E-B273-48E71188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1" y="2486304"/>
            <a:ext cx="2916419" cy="16708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774339-1F4D-0E49-BC17-565072B2BEC6}"/>
              </a:ext>
            </a:extLst>
          </p:cNvPr>
          <p:cNvCxnSpPr>
            <a:cxnSpLocks/>
          </p:cNvCxnSpPr>
          <p:nvPr/>
        </p:nvCxnSpPr>
        <p:spPr>
          <a:xfrm flipV="1">
            <a:off x="3049770" y="1183580"/>
            <a:ext cx="4086136" cy="190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81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56C6659-5714-1D43-97EC-1D7F0657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4826"/>
            <a:ext cx="10972800" cy="590931"/>
          </a:xfrm>
        </p:spPr>
        <p:txBody>
          <a:bodyPr/>
          <a:lstStyle/>
          <a:p>
            <a:r>
              <a:rPr lang="en-US" sz="2880" dirty="0"/>
              <a:t>DATASET COMPRESSION : CORRECTNESS RAMIFICATIONS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CB1ED-7B80-404E-B273-48E71188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1" y="2486304"/>
            <a:ext cx="2916419" cy="1670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CEF56B-8B75-564E-8D0F-4B1E9B1D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626" y="1734150"/>
            <a:ext cx="5648644" cy="36160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5EA85C-7E29-4044-88D7-92680EF93183}"/>
              </a:ext>
            </a:extLst>
          </p:cNvPr>
          <p:cNvCxnSpPr>
            <a:cxnSpLocks/>
          </p:cNvCxnSpPr>
          <p:nvPr/>
        </p:nvCxnSpPr>
        <p:spPr>
          <a:xfrm>
            <a:off x="3049770" y="2642347"/>
            <a:ext cx="2674194" cy="1196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96;p16">
            <a:extLst>
              <a:ext uri="{FF2B5EF4-FFF2-40B4-BE49-F238E27FC236}">
                <a16:creationId xmlns:a16="http://schemas.microsoft.com/office/drawing/2014/main" id="{E633BE40-2C7D-644B-B605-1ADA7C2F2C49}"/>
              </a:ext>
            </a:extLst>
          </p:cNvPr>
          <p:cNvSpPr txBox="1">
            <a:spLocks/>
          </p:cNvSpPr>
          <p:nvPr/>
        </p:nvSpPr>
        <p:spPr>
          <a:xfrm>
            <a:off x="700773" y="822004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2400" b="0" i="0" u="none" strike="noStrike" cap="none">
                <a:solidFill>
                  <a:schemeClr val="lt2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chitects Daughter"/>
              <a:buNone/>
              <a:defRPr sz="2800" b="0" i="0" u="none" strike="noStrike" cap="none">
                <a:solidFill>
                  <a:schemeClr val="lt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chitects Daughter"/>
              <a:buChar char="»"/>
              <a:defRPr sz="2000" b="0" i="0" u="none" strike="noStrike" cap="none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ts val="1400"/>
              <a:buFont typeface="Architects Daughter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  <a:sym typeface="Architects Daughter"/>
              </a:rPr>
              <a:t>ZFP Compressed </a:t>
            </a:r>
            <a:r>
              <a:rPr lang="en-US" dirty="0">
                <a:solidFill>
                  <a:srgbClr val="76B900"/>
                </a:solidFill>
              </a:rPr>
              <a:t>Datasets =&gt; Perform Error Analysis In Input Domain!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  <a:sym typeface="Architects Daughter"/>
            </a:endParaRPr>
          </a:p>
        </p:txBody>
      </p:sp>
    </p:spTree>
    <p:extLst>
      <p:ext uri="{BB962C8B-B14F-4D97-AF65-F5344CB8AC3E}">
        <p14:creationId xmlns:p14="http://schemas.microsoft.com/office/powerpoint/2010/main" val="470271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201F-4ED8-F844-91F7-CCB57625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94826"/>
            <a:ext cx="9976104" cy="590931"/>
          </a:xfrm>
        </p:spPr>
        <p:txBody>
          <a:bodyPr/>
          <a:lstStyle/>
          <a:p>
            <a:r>
              <a:rPr lang="en-US" sz="2880" dirty="0"/>
              <a:t>Summary: CORRECTNESS-PRESERVING COMPRESSION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252DF-64C0-DE49-BA81-349E5356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44" y="985757"/>
            <a:ext cx="8587712" cy="49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5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92812E-3F4F-304B-BAC5-5F23907F61B1}"/>
              </a:ext>
            </a:extLst>
          </p:cNvPr>
          <p:cNvSpPr/>
          <p:nvPr/>
        </p:nvSpPr>
        <p:spPr>
          <a:xfrm>
            <a:off x="759758" y="1468400"/>
            <a:ext cx="1352916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What is it?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965D14-703F-7F4F-AB91-B3F777C8F6A0}"/>
              </a:ext>
            </a:extLst>
          </p:cNvPr>
          <p:cNvSpPr txBox="1">
            <a:spLocks/>
          </p:cNvSpPr>
          <p:nvPr/>
        </p:nvSpPr>
        <p:spPr bwMode="auto">
          <a:xfrm>
            <a:off x="759758" y="1886351"/>
            <a:ext cx="9948672" cy="3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33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205740" indent="-205740" defTabSz="548640"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Font typeface="Arial" panose="020B0604020202020204" pitchFamily="34" charset="0"/>
              <a:buChar char="•"/>
            </a:pPr>
            <a:r>
              <a:rPr lang="en-US" sz="1440" kern="1200" dirty="0">
                <a:solidFill>
                  <a:srgbClr val="000000"/>
                </a:solidFill>
                <a:latin typeface="CMU Sans Serif Medium" panose="02000603000000000000" pitchFamily="2" charset="0"/>
              </a:rPr>
              <a:t>Process of obtaining a “smaller” model on same task with the same accuracy</a:t>
            </a:r>
            <a:endParaRPr lang="en-US" sz="1440" dirty="0">
              <a:solidFill>
                <a:srgbClr val="000000"/>
              </a:solidFill>
              <a:latin typeface="CMU Sans Serif Medium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396F63-1A3A-214C-ADC5-5C0FC5CF9547}"/>
              </a:ext>
            </a:extLst>
          </p:cNvPr>
          <p:cNvSpPr/>
          <p:nvPr/>
        </p:nvSpPr>
        <p:spPr>
          <a:xfrm>
            <a:off x="759758" y="2509041"/>
            <a:ext cx="1688651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Why compress?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499003E-2124-F245-9A27-BA4BDBA810C0}"/>
              </a:ext>
            </a:extLst>
          </p:cNvPr>
          <p:cNvSpPr txBox="1">
            <a:spLocks/>
          </p:cNvSpPr>
          <p:nvPr/>
        </p:nvSpPr>
        <p:spPr bwMode="auto">
          <a:xfrm>
            <a:off x="759758" y="2934169"/>
            <a:ext cx="9948672" cy="3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33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205740" indent="-205740" defTabSz="548640"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Font typeface="Arial" panose="020B0604020202020204" pitchFamily="34" charset="0"/>
              <a:buChar char="•"/>
            </a:pPr>
            <a:r>
              <a:rPr lang="en-US" sz="1440" kern="1200" dirty="0">
                <a:solidFill>
                  <a:srgbClr val="000000"/>
                </a:solidFill>
                <a:latin typeface="CMU Sans Serif Medium" panose="02000603000000000000" pitchFamily="2" charset="0"/>
              </a:rPr>
              <a:t>Proven to improve </a:t>
            </a:r>
            <a:r>
              <a:rPr lang="en-US" sz="1440" kern="1200" dirty="0">
                <a:solidFill>
                  <a:srgbClr val="76B900"/>
                </a:solidFill>
                <a:latin typeface="CMU Sans Serif Medium" panose="02000603000000000000" pitchFamily="2" charset="0"/>
              </a:rPr>
              <a:t>memory</a:t>
            </a:r>
            <a:r>
              <a:rPr lang="en-US" sz="1440" kern="1200" dirty="0">
                <a:solidFill>
                  <a:srgbClr val="000000"/>
                </a:solidFill>
                <a:latin typeface="CMU Sans Serif Medium" panose="02000603000000000000" pitchFamily="2" charset="0"/>
              </a:rPr>
              <a:t> and </a:t>
            </a:r>
            <a:r>
              <a:rPr lang="en-US" sz="1440" kern="1200" dirty="0">
                <a:solidFill>
                  <a:srgbClr val="76B900"/>
                </a:solidFill>
                <a:latin typeface="CMU Sans Serif Medium" panose="02000603000000000000" pitchFamily="2" charset="0"/>
              </a:rPr>
              <a:t>runtime</a:t>
            </a:r>
            <a:r>
              <a:rPr lang="en-US" sz="1440" kern="1200" dirty="0">
                <a:solidFill>
                  <a:srgbClr val="000000"/>
                </a:solidFill>
                <a:latin typeface="CMU Sans Serif Medium" panose="02000603000000000000" pitchFamily="2" charset="0"/>
              </a:rPr>
              <a:t> efficiency of DNN models</a:t>
            </a:r>
            <a:endParaRPr lang="en-US" sz="1440" dirty="0">
              <a:solidFill>
                <a:srgbClr val="000000"/>
              </a:solidFill>
              <a:latin typeface="CMU Sans Serif Medium" panose="020006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B141E5-138F-474B-99AE-83263854B4BE}"/>
              </a:ext>
            </a:extLst>
          </p:cNvPr>
          <p:cNvSpPr/>
          <p:nvPr/>
        </p:nvSpPr>
        <p:spPr>
          <a:xfrm>
            <a:off x="759758" y="3476668"/>
            <a:ext cx="2843251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Why does compression work?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79D8D6E-5FDC-FD4D-893F-3DC445F3B27F}"/>
              </a:ext>
            </a:extLst>
          </p:cNvPr>
          <p:cNvSpPr txBox="1">
            <a:spLocks/>
          </p:cNvSpPr>
          <p:nvPr/>
        </p:nvSpPr>
        <p:spPr bwMode="auto">
          <a:xfrm>
            <a:off x="759758" y="3901795"/>
            <a:ext cx="9948672" cy="3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33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205740" indent="-205740" defTabSz="548640"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Font typeface="Arial" panose="020B0604020202020204" pitchFamily="34" charset="0"/>
              <a:buChar char="•"/>
            </a:pPr>
            <a:r>
              <a:rPr lang="en-US" sz="1440" kern="1200" dirty="0">
                <a:solidFill>
                  <a:srgbClr val="000000"/>
                </a:solidFill>
                <a:latin typeface="CMU Sans Serif Medium" panose="02000603000000000000" pitchFamily="2" charset="0"/>
              </a:rPr>
              <a:t>Modern DNNs are </a:t>
            </a:r>
            <a:r>
              <a:rPr lang="en-US" sz="1440" kern="1200" dirty="0">
                <a:solidFill>
                  <a:srgbClr val="76B900"/>
                </a:solidFill>
                <a:latin typeface="CMU Sans Serif Medium" panose="02000603000000000000" pitchFamily="2" charset="0"/>
              </a:rPr>
              <a:t>significantly over-provisioned</a:t>
            </a:r>
            <a:r>
              <a:rPr lang="en-US" sz="1440" kern="1200" dirty="0">
                <a:solidFill>
                  <a:srgbClr val="000000"/>
                </a:solidFill>
                <a:latin typeface="CMU Sans Serif Medium" panose="02000603000000000000" pitchFamily="2" charset="0"/>
              </a:rPr>
              <a:t> (number and representation of weights)</a:t>
            </a:r>
            <a:endParaRPr lang="en-US" sz="1440" dirty="0">
              <a:solidFill>
                <a:srgbClr val="000000"/>
              </a:solidFill>
              <a:latin typeface="CMU Sans Serif Medium" panose="02000603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0CAF99-3A01-814E-9956-BA948FD5806A}"/>
              </a:ext>
            </a:extLst>
          </p:cNvPr>
          <p:cNvSpPr/>
          <p:nvPr/>
        </p:nvSpPr>
        <p:spPr>
          <a:xfrm>
            <a:off x="759758" y="4444294"/>
            <a:ext cx="1860613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How to compress?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212CCF5-FF83-C946-912D-E6CFB2DA3CA2}"/>
              </a:ext>
            </a:extLst>
          </p:cNvPr>
          <p:cNvSpPr txBox="1">
            <a:spLocks/>
          </p:cNvSpPr>
          <p:nvPr/>
        </p:nvSpPr>
        <p:spPr bwMode="auto">
          <a:xfrm>
            <a:off x="759758" y="4869421"/>
            <a:ext cx="9948672" cy="3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33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205740" indent="-205740" defTabSz="548640"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Font typeface="Arial" panose="020B0604020202020204" pitchFamily="34" charset="0"/>
              <a:buChar char="•"/>
            </a:pPr>
            <a:r>
              <a:rPr lang="en-US" sz="1440" kern="1200" dirty="0">
                <a:solidFill>
                  <a:srgbClr val="000000"/>
                </a:solidFill>
                <a:latin typeface="CMU Sans Serif Medium" panose="02000603000000000000" pitchFamily="2" charset="0"/>
              </a:rPr>
              <a:t>Many strategies, including </a:t>
            </a:r>
            <a:r>
              <a:rPr lang="en-US" sz="1440" kern="1200" dirty="0">
                <a:solidFill>
                  <a:srgbClr val="76B900"/>
                </a:solidFill>
                <a:latin typeface="CMU Sans Serif Medium" panose="02000603000000000000" pitchFamily="2" charset="0"/>
              </a:rPr>
              <a:t>weight pruning</a:t>
            </a:r>
            <a:r>
              <a:rPr lang="en-US" sz="1440" kern="1200" dirty="0">
                <a:solidFill>
                  <a:srgbClr val="000000"/>
                </a:solidFill>
                <a:latin typeface="CMU Sans Serif Medium" panose="02000603000000000000" pitchFamily="2" charset="0"/>
              </a:rPr>
              <a:t>, </a:t>
            </a:r>
            <a:r>
              <a:rPr lang="en-US" sz="1440" kern="1200" dirty="0">
                <a:solidFill>
                  <a:srgbClr val="76B900"/>
                </a:solidFill>
                <a:latin typeface="CMU Sans Serif Medium" panose="02000603000000000000" pitchFamily="2" charset="0"/>
              </a:rPr>
              <a:t>quantization</a:t>
            </a:r>
            <a:r>
              <a:rPr lang="en-US" sz="1440" kern="1200" dirty="0">
                <a:solidFill>
                  <a:srgbClr val="000000"/>
                </a:solidFill>
                <a:latin typeface="CMU Sans Serif Medium" panose="02000603000000000000" pitchFamily="2" charset="0"/>
              </a:rPr>
              <a:t>, and </a:t>
            </a:r>
            <a:r>
              <a:rPr lang="en-US" sz="1440" kern="1200" dirty="0">
                <a:solidFill>
                  <a:srgbClr val="76B900"/>
                </a:solidFill>
                <a:latin typeface="CMU Sans Serif Medium" panose="02000603000000000000" pitchFamily="2" charset="0"/>
              </a:rPr>
              <a:t>low-rank factorization</a:t>
            </a:r>
            <a:endParaRPr lang="en-US" sz="1440" dirty="0">
              <a:solidFill>
                <a:srgbClr val="76B900"/>
              </a:solidFill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42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PRUNING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AD664-BD77-8446-9DD1-185578E4E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" r="35695"/>
          <a:stretch/>
        </p:blipFill>
        <p:spPr>
          <a:xfrm>
            <a:off x="6747454" y="3636957"/>
            <a:ext cx="3502313" cy="183403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08F8118-0A3E-6940-8771-3F6D7BBA5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876" y="1399295"/>
            <a:ext cx="3513890" cy="19505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C2BD2F-99E0-1C4B-865B-A35393F14FE8}"/>
              </a:ext>
            </a:extLst>
          </p:cNvPr>
          <p:cNvSpPr/>
          <p:nvPr/>
        </p:nvSpPr>
        <p:spPr>
          <a:xfrm>
            <a:off x="759758" y="1468400"/>
            <a:ext cx="1721405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What is pruning?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E45AB35-917C-9248-9034-B0695E52175F}"/>
              </a:ext>
            </a:extLst>
          </p:cNvPr>
          <p:cNvSpPr txBox="1">
            <a:spLocks/>
          </p:cNvSpPr>
          <p:nvPr/>
        </p:nvSpPr>
        <p:spPr bwMode="auto">
          <a:xfrm>
            <a:off x="759758" y="1886351"/>
            <a:ext cx="3981475" cy="3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33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205740" indent="-205740" defTabSz="548640"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srgbClr val="000000"/>
                </a:solidFill>
                <a:latin typeface="CMU Sans Serif Medium" panose="02000603000000000000" pitchFamily="2" charset="0"/>
              </a:rPr>
              <a:t>Removal of low-magnitude weights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BC261D-9DBC-E44B-9AB2-94D5EDD34E50}"/>
              </a:ext>
            </a:extLst>
          </p:cNvPr>
          <p:cNvSpPr/>
          <p:nvPr/>
        </p:nvSpPr>
        <p:spPr>
          <a:xfrm>
            <a:off x="759757" y="2419107"/>
            <a:ext cx="828843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Types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CC721CE-2757-1644-B1F0-9A8F1BF985EF}"/>
              </a:ext>
            </a:extLst>
          </p:cNvPr>
          <p:cNvSpPr txBox="1">
            <a:spLocks/>
          </p:cNvSpPr>
          <p:nvPr/>
        </p:nvSpPr>
        <p:spPr bwMode="auto">
          <a:xfrm>
            <a:off x="759758" y="2837058"/>
            <a:ext cx="5308037" cy="3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33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205740" indent="-205740" defTabSz="548640"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srgbClr val="000000"/>
                </a:solidFill>
                <a:latin typeface="CMU Sans Serif Medium" panose="02000603000000000000" pitchFamily="2" charset="0"/>
              </a:rPr>
              <a:t>Pruning may be unstructured (individual non-zero weights) or structured (blocks of non-zero weights)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BE3BDC-9645-C644-A793-19DA432B9C57}"/>
              </a:ext>
            </a:extLst>
          </p:cNvPr>
          <p:cNvSpPr/>
          <p:nvPr/>
        </p:nvSpPr>
        <p:spPr>
          <a:xfrm>
            <a:off x="759757" y="3600520"/>
            <a:ext cx="1860614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How does it help?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FA4E36-9EF3-5D47-8269-4AA782C2DAA0}"/>
              </a:ext>
            </a:extLst>
          </p:cNvPr>
          <p:cNvSpPr txBox="1">
            <a:spLocks/>
          </p:cNvSpPr>
          <p:nvPr/>
        </p:nvSpPr>
        <p:spPr bwMode="auto">
          <a:xfrm>
            <a:off x="759757" y="3956093"/>
            <a:ext cx="5144264" cy="3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33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205740" indent="-205740" defTabSz="548640"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srgbClr val="000000"/>
                </a:solidFill>
                <a:latin typeface="CMU Sans Serif Medium" panose="02000603000000000000" pitchFamily="2" charset="0"/>
              </a:rPr>
              <a:t>Reduce memory footprint (unstructured) or improve hardware runtime (structured)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72477E-6733-3C46-B530-9617B4EB21FB}"/>
              </a:ext>
            </a:extLst>
          </p:cNvPr>
          <p:cNvSpPr/>
          <p:nvPr/>
        </p:nvSpPr>
        <p:spPr>
          <a:xfrm>
            <a:off x="723034" y="4749179"/>
            <a:ext cx="1045716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Sparsity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4E3B655-6413-4343-92BB-8AEF817A09D5}"/>
              </a:ext>
            </a:extLst>
          </p:cNvPr>
          <p:cNvSpPr txBox="1">
            <a:spLocks/>
          </p:cNvSpPr>
          <p:nvPr/>
        </p:nvSpPr>
        <p:spPr bwMode="auto">
          <a:xfrm>
            <a:off x="723035" y="5167130"/>
            <a:ext cx="4976271" cy="3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33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205740" indent="-205740" defTabSz="548640"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srgbClr val="000000"/>
                </a:solidFill>
                <a:latin typeface="CMU Sans Serif Medium" panose="02000603000000000000" pitchFamily="2" charset="0"/>
              </a:rPr>
              <a:t>Proportion of zeroes to non-zeroes in compressed model</a:t>
            </a:r>
          </a:p>
        </p:txBody>
      </p:sp>
    </p:spTree>
    <p:extLst>
      <p:ext uri="{BB962C8B-B14F-4D97-AF65-F5344CB8AC3E}">
        <p14:creationId xmlns:p14="http://schemas.microsoft.com/office/powerpoint/2010/main" val="25645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QUANTIZATION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20E8F-D390-9348-94D8-3DF16C47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861" y="3722778"/>
            <a:ext cx="4957092" cy="14905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Google Shape;409;p58">
            <a:extLst>
              <a:ext uri="{FF2B5EF4-FFF2-40B4-BE49-F238E27FC236}">
                <a16:creationId xmlns:a16="http://schemas.microsoft.com/office/drawing/2014/main" id="{A7407FA3-89F7-B447-B3FB-2AAAF72898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57" y="3722778"/>
            <a:ext cx="4456103" cy="14905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B61FCD-7F33-B04A-8AFD-CA893CAB7087}"/>
              </a:ext>
            </a:extLst>
          </p:cNvPr>
          <p:cNvSpPr/>
          <p:nvPr/>
        </p:nvSpPr>
        <p:spPr>
          <a:xfrm>
            <a:off x="759758" y="1468400"/>
            <a:ext cx="2237291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What is quantization?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42B7958-722F-6149-8287-29F5D3B6D082}"/>
              </a:ext>
            </a:extLst>
          </p:cNvPr>
          <p:cNvSpPr txBox="1">
            <a:spLocks/>
          </p:cNvSpPr>
          <p:nvPr/>
        </p:nvSpPr>
        <p:spPr bwMode="auto">
          <a:xfrm>
            <a:off x="759758" y="1886351"/>
            <a:ext cx="3981475" cy="3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33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205740" indent="-205740" defTabSz="548640"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srgbClr val="000000"/>
                </a:solidFill>
                <a:latin typeface="CMU Sans Serif Medium" panose="02000603000000000000" pitchFamily="2" charset="0"/>
              </a:rPr>
              <a:t>Using fewer bits to represent each weight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408BE3-AC88-5A49-B0E6-CCEF01F90E9C}"/>
              </a:ext>
            </a:extLst>
          </p:cNvPr>
          <p:cNvSpPr/>
          <p:nvPr/>
        </p:nvSpPr>
        <p:spPr>
          <a:xfrm>
            <a:off x="759757" y="2426664"/>
            <a:ext cx="1860614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How does it help?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C03422E-C904-8B44-BD4B-0693BE2E2832}"/>
              </a:ext>
            </a:extLst>
          </p:cNvPr>
          <p:cNvSpPr txBox="1">
            <a:spLocks/>
          </p:cNvSpPr>
          <p:nvPr/>
        </p:nvSpPr>
        <p:spPr bwMode="auto">
          <a:xfrm>
            <a:off x="759758" y="2782237"/>
            <a:ext cx="6544524" cy="3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fontAlgn="base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33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205740" indent="-205740" defTabSz="548640"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srgbClr val="000000"/>
                </a:solidFill>
                <a:latin typeface="CMU Sans Serif Medium" panose="02000603000000000000" pitchFamily="2" charset="0"/>
              </a:rPr>
              <a:t>Reduces memory footprint and improves runtime (with hardware support)</a:t>
            </a:r>
            <a:br>
              <a:rPr lang="en-US" sz="1440" dirty="0">
                <a:solidFill>
                  <a:srgbClr val="000000"/>
                </a:solidFill>
                <a:latin typeface="CMU Sans Serif Medium" panose="02000603000000000000" pitchFamily="2" charset="0"/>
              </a:rPr>
            </a:br>
            <a:r>
              <a:rPr lang="en-US" sz="1440" dirty="0" err="1">
                <a:solidFill>
                  <a:srgbClr val="000000"/>
                </a:solidFill>
                <a:latin typeface="CMU Sans Serif Medium" panose="02000603000000000000" pitchFamily="2" charset="0"/>
              </a:rPr>
              <a:t>Eg</a:t>
            </a:r>
            <a:r>
              <a:rPr lang="en-US" sz="1440" dirty="0">
                <a:solidFill>
                  <a:srgbClr val="000000"/>
                </a:solidFill>
                <a:latin typeface="CMU Sans Serif Medium" panose="02000603000000000000" pitchFamily="2" charset="0"/>
              </a:rPr>
              <a:t>: Tensor Cores on NVIDIA Volta GPUs</a:t>
            </a:r>
          </a:p>
        </p:txBody>
      </p:sp>
    </p:spTree>
    <p:extLst>
      <p:ext uri="{BB962C8B-B14F-4D97-AF65-F5344CB8AC3E}">
        <p14:creationId xmlns:p14="http://schemas.microsoft.com/office/powerpoint/2010/main" val="34262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7CD6-62FC-1940-86B3-D0681B3A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65255"/>
            <a:ext cx="9976104" cy="964222"/>
          </a:xfrm>
        </p:spPr>
        <p:txBody>
          <a:bodyPr/>
          <a:lstStyle/>
          <a:p>
            <a:r>
              <a:rPr lang="en-US" dirty="0"/>
              <a:t>Why we built a programming system </a:t>
            </a:r>
            <a:br>
              <a:rPr lang="en-US" dirty="0"/>
            </a:br>
            <a:r>
              <a:rPr lang="en-US" dirty="0"/>
              <a:t>FOR MODEL COMPRESSION 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DCAB9A-6E91-9D4C-B496-1DED0C795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7096" y="1889138"/>
            <a:ext cx="7478609" cy="451990"/>
          </a:xfrm>
        </p:spPr>
        <p:txBody>
          <a:bodyPr/>
          <a:lstStyle/>
          <a:p>
            <a:pPr algn="ctr"/>
            <a:r>
              <a:rPr lang="en-US" sz="1680" b="1" dirty="0">
                <a:solidFill>
                  <a:schemeClr val="tx2"/>
                </a:solidFill>
              </a:rPr>
              <a:t>Shortcoming 1:</a:t>
            </a:r>
            <a:r>
              <a:rPr lang="en-US" sz="1680" dirty="0"/>
              <a:t> </a:t>
            </a:r>
            <a:r>
              <a:rPr lang="en-US" sz="1680" dirty="0">
                <a:solidFill>
                  <a:schemeClr val="bg1"/>
                </a:solidFill>
              </a:rPr>
              <a:t>Difficult to express compression schemes customized for user’s goals and system and model constraints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259F61-A8A5-B343-A096-EBB0AAD74ABF}"/>
              </a:ext>
            </a:extLst>
          </p:cNvPr>
          <p:cNvSpPr/>
          <p:nvPr/>
        </p:nvSpPr>
        <p:spPr>
          <a:xfrm>
            <a:off x="2045377" y="2614811"/>
            <a:ext cx="2472107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Optimization Objective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BD5756-E1A4-6948-91B2-090A6FBCE49A}"/>
              </a:ext>
            </a:extLst>
          </p:cNvPr>
          <p:cNvSpPr/>
          <p:nvPr/>
        </p:nvSpPr>
        <p:spPr>
          <a:xfrm>
            <a:off x="5172788" y="2614811"/>
            <a:ext cx="1716528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Target Hardware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55F907-FB5C-114C-A451-ED81E8A6AEA7}"/>
              </a:ext>
            </a:extLst>
          </p:cNvPr>
          <p:cNvSpPr/>
          <p:nvPr/>
        </p:nvSpPr>
        <p:spPr>
          <a:xfrm>
            <a:off x="7692228" y="2614811"/>
            <a:ext cx="1235196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Input DNN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786A5E-1A0E-4F4C-BF1B-122F30BF149D}"/>
              </a:ext>
            </a:extLst>
          </p:cNvPr>
          <p:cNvSpPr txBox="1">
            <a:spLocks/>
          </p:cNvSpPr>
          <p:nvPr/>
        </p:nvSpPr>
        <p:spPr bwMode="auto">
          <a:xfrm>
            <a:off x="2914145" y="3689702"/>
            <a:ext cx="5517490" cy="564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27432" rIns="54864" bIns="2743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548640">
              <a:spcBef>
                <a:spcPts val="540"/>
              </a:spcBef>
              <a:spcAft>
                <a:spcPts val="540"/>
              </a:spcAft>
              <a:buClr>
                <a:srgbClr val="CDCDCD"/>
              </a:buClr>
            </a:pPr>
            <a:r>
              <a:rPr lang="en-US" sz="1680" dirty="0">
                <a:solidFill>
                  <a:srgbClr val="76B900"/>
                </a:solidFill>
                <a:latin typeface="CMU Sans Serif Medium" panose="02000603000000000000" pitchFamily="2" charset="0"/>
              </a:rPr>
              <a:t>Shortcoming 2:</a:t>
            </a:r>
            <a:r>
              <a:rPr lang="en-US" sz="1680" dirty="0">
                <a:solidFill>
                  <a:srgbClr val="000000"/>
                </a:solidFill>
                <a:latin typeface="CMU Sans Serif Medium" panose="02000603000000000000" pitchFamily="2" charset="0"/>
              </a:rPr>
              <a:t> Automatically finding compression hyperparameters such as </a:t>
            </a:r>
            <a:r>
              <a:rPr lang="en-US" sz="1680" dirty="0">
                <a:solidFill>
                  <a:srgbClr val="76B900"/>
                </a:solidFill>
                <a:latin typeface="CMU Sans Serif Medium" panose="02000603000000000000" pitchFamily="2" charset="0"/>
              </a:rPr>
              <a:t>sparsity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0AF25-0824-5348-B4C4-5F2CB1BE9C73}"/>
              </a:ext>
            </a:extLst>
          </p:cNvPr>
          <p:cNvSpPr/>
          <p:nvPr/>
        </p:nvSpPr>
        <p:spPr>
          <a:xfrm>
            <a:off x="3074281" y="4409492"/>
            <a:ext cx="2472107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Manual Trial-and-Error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8E3A3-848A-7947-BF34-F4D700D447F1}"/>
              </a:ext>
            </a:extLst>
          </p:cNvPr>
          <p:cNvSpPr/>
          <p:nvPr/>
        </p:nvSpPr>
        <p:spPr>
          <a:xfrm>
            <a:off x="5998520" y="4409492"/>
            <a:ext cx="1781593" cy="3038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40" kern="1200" dirty="0">
                <a:solidFill>
                  <a:srgbClr val="FFFFFF"/>
                </a:solidFill>
                <a:latin typeface="CMU Sans Serif Medium" panose="02000603000000000000" pitchFamily="2" charset="0"/>
              </a:rPr>
              <a:t>Sample Efficiency</a:t>
            </a:r>
          </a:p>
        </p:txBody>
      </p:sp>
    </p:spTree>
    <p:extLst>
      <p:ext uri="{BB962C8B-B14F-4D97-AF65-F5344CB8AC3E}">
        <p14:creationId xmlns:p14="http://schemas.microsoft.com/office/powerpoint/2010/main" val="395113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CONDENSA SYSTEM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597DF-53FA-2F49-A70C-29BDE13B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1" y="1622011"/>
            <a:ext cx="10220358" cy="29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4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1540</Words>
  <Application>Microsoft Macintosh PowerPoint</Application>
  <PresentationFormat>Custom</PresentationFormat>
  <Paragraphs>207</Paragraphs>
  <Slides>47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Noto Sans Symbols</vt:lpstr>
      <vt:lpstr>Inconsolata for Powerline Mediu</vt:lpstr>
      <vt:lpstr>Arial</vt:lpstr>
      <vt:lpstr>Wingdings</vt:lpstr>
      <vt:lpstr>CMU Sans Serif Medium</vt:lpstr>
      <vt:lpstr>Courier New</vt:lpstr>
      <vt:lpstr>Architects Daughter</vt:lpstr>
      <vt:lpstr>Trebuchet MS</vt:lpstr>
      <vt:lpstr>Century Gothic</vt:lpstr>
      <vt:lpstr>Title &amp; Bullet</vt:lpstr>
      <vt:lpstr>1_Title &amp; Bullet</vt:lpstr>
      <vt:lpstr>2_Title &amp; Bullet</vt:lpstr>
      <vt:lpstr>PowerPoint Presentation</vt:lpstr>
      <vt:lpstr>REAL-WORLD CONSTRAINTS during inference</vt:lpstr>
      <vt:lpstr>Performance ramifications of DNNs</vt:lpstr>
      <vt:lpstr>Agenda</vt:lpstr>
      <vt:lpstr>MODEL COMPRESSION</vt:lpstr>
      <vt:lpstr>WEIGHT PRUNING</vt:lpstr>
      <vt:lpstr>WEIGHT QUANTIZATION</vt:lpstr>
      <vt:lpstr>Why we built a programming system  FOR MODEL COMPRESSION ?</vt:lpstr>
      <vt:lpstr>CONDENSA SYSTEM DESIGN</vt:lpstr>
      <vt:lpstr>CONDENSA COMPRESSION SCHEMES</vt:lpstr>
      <vt:lpstr>PowerPoint Presentation</vt:lpstr>
      <vt:lpstr>PowerPoint Presentation</vt:lpstr>
      <vt:lpstr>CONDENSA</vt:lpstr>
      <vt:lpstr>Condensa: Performance Ramifications</vt:lpstr>
      <vt:lpstr>Agenda</vt:lpstr>
      <vt:lpstr>WHAT IS THE CORRECTNESS PROBLEM ?</vt:lpstr>
      <vt:lpstr>PowerPoint Presentation</vt:lpstr>
      <vt:lpstr>What do these Impacted Images Look like ?</vt:lpstr>
      <vt:lpstr>PowerPoint Presentation</vt:lpstr>
      <vt:lpstr>WHY CORRECTNESS IN COMPRESSION ?</vt:lpstr>
      <vt:lpstr>Correctness-Preservation A good starting Point</vt:lpstr>
      <vt:lpstr>Methods for Correctness</vt:lpstr>
      <vt:lpstr>CONDENSA EXTENSIONS FOR CORRECTNESS :  A MIND MAP</vt:lpstr>
      <vt:lpstr>Methods for Correctness</vt:lpstr>
      <vt:lpstr>Using Random directions </vt:lpstr>
      <vt:lpstr>Decision Boundary Characterization</vt:lpstr>
      <vt:lpstr>Methods for Correctness</vt:lpstr>
      <vt:lpstr>Methods for Correctness</vt:lpstr>
      <vt:lpstr>PowerPoint Presentation</vt:lpstr>
      <vt:lpstr>PowerPoint Presentation</vt:lpstr>
      <vt:lpstr>Methods for Correctness</vt:lpstr>
      <vt:lpstr>Methods for Correctness</vt:lpstr>
      <vt:lpstr>L3 : FEATURE SPACE EMBEDDING</vt:lpstr>
      <vt:lpstr>Methods for Correctness</vt:lpstr>
      <vt:lpstr>Methods for Correctness</vt:lpstr>
      <vt:lpstr>PowerPoint Presentation</vt:lpstr>
      <vt:lpstr>PowerPoint Presentation</vt:lpstr>
      <vt:lpstr>Methods for Correctness</vt:lpstr>
      <vt:lpstr>Agenda</vt:lpstr>
      <vt:lpstr>CONDENSA : TRIFECTA OF MODEL COMPRESSION</vt:lpstr>
      <vt:lpstr>CONDENSA EXTENSIONS FOR DATASET COMPRESSION</vt:lpstr>
      <vt:lpstr>AXES OF DATASET COMPRESSION</vt:lpstr>
      <vt:lpstr>DATASET COMPRESSION : PERFORMANCE RAMIFICATIONS </vt:lpstr>
      <vt:lpstr>DATASET COMPRESSION : CORRECTNESS RAMIFICATIONS </vt:lpstr>
      <vt:lpstr>DATASET COMPRESSION : CORRECTNESS RAMIFICATIONS </vt:lpstr>
      <vt:lpstr>DATASET COMPRESSION : CORRECTNESS RAMIFICATIONS </vt:lpstr>
      <vt:lpstr>Summary: CORRECTNESS-PRESERVING COMPRESSION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CONDENSA - RT</dc:title>
  <cp:lastModifiedBy>Vinu Joseph</cp:lastModifiedBy>
  <cp:revision>247</cp:revision>
  <dcterms:modified xsi:type="dcterms:W3CDTF">2020-10-13T05:23:30Z</dcterms:modified>
</cp:coreProperties>
</file>